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8" r:id="rId3"/>
    <p:sldId id="259" r:id="rId4"/>
    <p:sldId id="260" r:id="rId5"/>
    <p:sldId id="261" r:id="rId6"/>
    <p:sldId id="262" r:id="rId7"/>
    <p:sldId id="263" r:id="rId8"/>
    <p:sldId id="265" r:id="rId9"/>
    <p:sldId id="266" r:id="rId10"/>
    <p:sldId id="264" r:id="rId11"/>
    <p:sldId id="267"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666699"/>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3" d="100"/>
          <a:sy n="73" d="100"/>
        </p:scale>
        <p:origin x="510" y="60"/>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228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73CC514-5BDA-463F-8EF7-E2391181B17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B2F4B6DB-C902-4CAF-9BDE-74F4949D30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AF0732-BA91-4D0A-8D70-B456B1776B68}" type="datetimeFigureOut">
              <a:rPr lang="fr-FR" smtClean="0"/>
              <a:pPr/>
              <a:t>05/06/2018</a:t>
            </a:fld>
            <a:endParaRPr lang="fr-FR"/>
          </a:p>
        </p:txBody>
      </p:sp>
      <p:sp>
        <p:nvSpPr>
          <p:cNvPr id="4" name="Espace réservé du pied de page 3">
            <a:extLst>
              <a:ext uri="{FF2B5EF4-FFF2-40B4-BE49-F238E27FC236}">
                <a16:creationId xmlns:a16="http://schemas.microsoft.com/office/drawing/2014/main" id="{97302139-167C-448F-9A6F-B87B381FC1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C0AA38F-ECE3-4233-97AE-18CD082ABE3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962552-7FCF-42A0-835A-72C2C8FF5486}" type="slidenum">
              <a:rPr lang="fr-FR" smtClean="0"/>
              <a:pPr/>
              <a:t>‹N°›</a:t>
            </a:fld>
            <a:endParaRPr lang="fr-FR"/>
          </a:p>
        </p:txBody>
      </p:sp>
    </p:spTree>
    <p:extLst>
      <p:ext uri="{BB962C8B-B14F-4D97-AF65-F5344CB8AC3E}">
        <p14:creationId xmlns:p14="http://schemas.microsoft.com/office/powerpoint/2010/main" val="3203476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E906D-F0A5-430C-84CA-97565F99DF5D}" type="datetimeFigureOut">
              <a:rPr lang="fr-FR" smtClean="0"/>
              <a:pPr/>
              <a:t>05/06/2018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2D09E9-03EF-4DAC-88B1-1E2B17D8CA81}" type="slidenum">
              <a:rPr lang="fr-FR" smtClean="0"/>
              <a:pPr/>
              <a:t>‹N°›</a:t>
            </a:fld>
            <a:endParaRPr lang="fr-FR"/>
          </a:p>
        </p:txBody>
      </p:sp>
    </p:spTree>
    <p:extLst>
      <p:ext uri="{BB962C8B-B14F-4D97-AF65-F5344CB8AC3E}">
        <p14:creationId xmlns:p14="http://schemas.microsoft.com/office/powerpoint/2010/main" val="402244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B8C2461-9590-4C8B-8456-E95C0A979C3B}"/>
              </a:ext>
            </a:extLst>
          </p:cNvPr>
          <p:cNvSpPr/>
          <p:nvPr userDrawn="1"/>
        </p:nvSpPr>
        <p:spPr>
          <a:xfrm>
            <a:off x="8381393" y="0"/>
            <a:ext cx="3810607" cy="6858000"/>
          </a:xfrm>
          <a:prstGeom prst="rect">
            <a:avLst/>
          </a:prstGeom>
          <a:solidFill>
            <a:srgbClr val="66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Gulim" panose="020B0600000101010101" pitchFamily="34" charset="-127"/>
              <a:ea typeface="Gulim" panose="020B0600000101010101" pitchFamily="34" charset="-127"/>
            </a:endParaRPr>
          </a:p>
          <a:p>
            <a:pPr algn="ctr"/>
            <a:r>
              <a:rPr lang="fr-FR" dirty="0">
                <a:latin typeface="Gulim" panose="020B0600000101010101" pitchFamily="34" charset="-127"/>
                <a:ea typeface="Gulim" panose="020B0600000101010101" pitchFamily="34" charset="-127"/>
              </a:rPr>
              <a:t>PARIS June7-8, 2018</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b="1" dirty="0">
                <a:latin typeface="Gulim" panose="020B0600000101010101" pitchFamily="34" charset="-127"/>
                <a:ea typeface="Gulim" panose="020B0600000101010101" pitchFamily="34" charset="-127"/>
              </a:rPr>
              <a:t>The Next Tech Law Revolution</a:t>
            </a:r>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p:txBody>
      </p:sp>
      <p:pic>
        <p:nvPicPr>
          <p:cNvPr id="12" name="Image 11">
            <a:extLst>
              <a:ext uri="{FF2B5EF4-FFF2-40B4-BE49-F238E27FC236}">
                <a16:creationId xmlns:a16="http://schemas.microsoft.com/office/drawing/2014/main" id="{98E6F725-DDD1-416C-8D65-F1889D859CA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8381393" cy="6858000"/>
          </a:xfrm>
          <a:prstGeom prst="rect">
            <a:avLst/>
          </a:prstGeom>
        </p:spPr>
      </p:pic>
      <p:pic>
        <p:nvPicPr>
          <p:cNvPr id="10" name="Image 9">
            <a:extLst>
              <a:ext uri="{FF2B5EF4-FFF2-40B4-BE49-F238E27FC236}">
                <a16:creationId xmlns:a16="http://schemas.microsoft.com/office/drawing/2014/main" id="{DB39F2CB-ECB6-4AF9-B688-1DFA89A55F7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082" t="15658" r="14809" b="15597"/>
          <a:stretch/>
        </p:blipFill>
        <p:spPr>
          <a:xfrm>
            <a:off x="9337041" y="496957"/>
            <a:ext cx="1767840" cy="1717923"/>
          </a:xfrm>
          <a:prstGeom prst="rect">
            <a:avLst/>
          </a:prstGeom>
        </p:spPr>
      </p:pic>
    </p:spTree>
    <p:extLst>
      <p:ext uri="{BB962C8B-B14F-4D97-AF65-F5344CB8AC3E}">
        <p14:creationId xmlns:p14="http://schemas.microsoft.com/office/powerpoint/2010/main" val="3637371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DD767C-32B7-4D47-A118-C9A787058A15}"/>
              </a:ext>
            </a:extLst>
          </p:cNvPr>
          <p:cNvSpPr>
            <a:spLocks noGrp="1"/>
          </p:cNvSpPr>
          <p:nvPr>
            <p:ph type="title"/>
          </p:nvPr>
        </p:nvSpPr>
        <p:spPr>
          <a:xfrm>
            <a:off x="838200" y="424656"/>
            <a:ext cx="10515600" cy="803275"/>
          </a:xfrm>
          <a:prstGeom prst="rect">
            <a:avLst/>
          </a:prstGeom>
        </p:spPr>
        <p:txBody>
          <a:bodyPr>
            <a:normAutofit/>
          </a:bodyPr>
          <a:lstStyle>
            <a:lvl1pPr>
              <a:defRPr sz="3000" b="1">
                <a:solidFill>
                  <a:srgbClr val="666699"/>
                </a:solidFill>
                <a:latin typeface="Gulim" panose="020B0600000101010101" pitchFamily="34" charset="-127"/>
                <a:ea typeface="Gulim" panose="020B0600000101010101" pitchFamily="34" charset="-127"/>
              </a:defRPr>
            </a:lvl1pPr>
          </a:lstStyle>
          <a:p>
            <a:endParaRPr lang="fr-FR" dirty="0"/>
          </a:p>
        </p:txBody>
      </p:sp>
      <p:sp>
        <p:nvSpPr>
          <p:cNvPr id="4" name="Espace réservé de la date 3">
            <a:extLst>
              <a:ext uri="{FF2B5EF4-FFF2-40B4-BE49-F238E27FC236}">
                <a16:creationId xmlns:a16="http://schemas.microsoft.com/office/drawing/2014/main" id="{86B7A821-7624-4968-A5C4-3F51914C5128}"/>
              </a:ext>
            </a:extLst>
          </p:cNvPr>
          <p:cNvSpPr>
            <a:spLocks noGrp="1"/>
          </p:cNvSpPr>
          <p:nvPr>
            <p:ph type="dt" sz="half" idx="10"/>
          </p:nvPr>
        </p:nvSpPr>
        <p:spPr>
          <a:xfrm>
            <a:off x="1200734" y="6356350"/>
            <a:ext cx="2380665" cy="365125"/>
          </a:xfrm>
          <a:prstGeom prst="rect">
            <a:avLst/>
          </a:prstGeom>
        </p:spPr>
        <p:txBody>
          <a:bodyPr/>
          <a:lstStyle>
            <a:lvl1pPr>
              <a:defRPr sz="1050">
                <a:solidFill>
                  <a:srgbClr val="666699"/>
                </a:solidFill>
              </a:defRPr>
            </a:lvl1pPr>
          </a:lstStyle>
          <a:p>
            <a:r>
              <a:rPr lang="fr-FR"/>
              <a:t>Paris 2018</a:t>
            </a:r>
            <a:endParaRPr lang="fr-FR" dirty="0"/>
          </a:p>
        </p:txBody>
      </p:sp>
      <p:sp>
        <p:nvSpPr>
          <p:cNvPr id="5" name="Espace réservé du pied de page 4">
            <a:extLst>
              <a:ext uri="{FF2B5EF4-FFF2-40B4-BE49-F238E27FC236}">
                <a16:creationId xmlns:a16="http://schemas.microsoft.com/office/drawing/2014/main" id="{64C76224-EBCD-43F7-8602-C1069E32FB06}"/>
              </a:ext>
            </a:extLst>
          </p:cNvPr>
          <p:cNvSpPr>
            <a:spLocks noGrp="1"/>
          </p:cNvSpPr>
          <p:nvPr>
            <p:ph type="ftr" sz="quarter" idx="11"/>
          </p:nvPr>
        </p:nvSpPr>
        <p:spPr>
          <a:xfrm>
            <a:off x="4038600" y="6356350"/>
            <a:ext cx="4114800" cy="365125"/>
          </a:xfrm>
          <a:prstGeom prst="rect">
            <a:avLst/>
          </a:prstGeom>
        </p:spPr>
        <p:txBody>
          <a:bodyPr/>
          <a:lstStyle>
            <a:lvl1pPr algn="ctr">
              <a:defRPr sz="1050">
                <a:solidFill>
                  <a:srgbClr val="666699"/>
                </a:solidFill>
              </a:defRPr>
            </a:lvl1p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F14D880E-5426-45B1-8058-ACAAC187E9A0}"/>
              </a:ext>
            </a:extLst>
          </p:cNvPr>
          <p:cNvSpPr>
            <a:spLocks noGrp="1"/>
          </p:cNvSpPr>
          <p:nvPr>
            <p:ph type="sldNum" sz="quarter" idx="12"/>
          </p:nvPr>
        </p:nvSpPr>
        <p:spPr>
          <a:xfrm>
            <a:off x="8610600" y="6356350"/>
            <a:ext cx="2743200" cy="365125"/>
          </a:xfrm>
          <a:prstGeom prst="rect">
            <a:avLst/>
          </a:prstGeom>
        </p:spPr>
        <p:txBody>
          <a:bodyPr/>
          <a:lstStyle>
            <a:lvl1pPr algn="r">
              <a:defRPr sz="1050">
                <a:solidFill>
                  <a:srgbClr val="666699"/>
                </a:solidFill>
              </a:defRPr>
            </a:lvl1pPr>
          </a:lstStyle>
          <a:p>
            <a:fld id="{DE8468DB-4243-4B31-BCEA-CCDEAA782BAE}" type="slidenum">
              <a:rPr lang="fr-FR" smtClean="0"/>
              <a:pPr/>
              <a:t>‹N°›</a:t>
            </a:fld>
            <a:endParaRPr lang="fr-FR"/>
          </a:p>
        </p:txBody>
      </p:sp>
      <p:pic>
        <p:nvPicPr>
          <p:cNvPr id="8" name="Image 7">
            <a:extLst>
              <a:ext uri="{FF2B5EF4-FFF2-40B4-BE49-F238E27FC236}">
                <a16:creationId xmlns:a16="http://schemas.microsoft.com/office/drawing/2014/main" id="{D4F80D84-9EF7-4C85-B5D7-835A50BAABD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cxnSp>
        <p:nvCxnSpPr>
          <p:cNvPr id="10" name="Connecteur droit 9">
            <a:extLst>
              <a:ext uri="{FF2B5EF4-FFF2-40B4-BE49-F238E27FC236}">
                <a16:creationId xmlns:a16="http://schemas.microsoft.com/office/drawing/2014/main" id="{A703916A-F768-4D28-91A8-F0135E5EDD5B}"/>
              </a:ext>
            </a:extLst>
          </p:cNvPr>
          <p:cNvCxnSpPr/>
          <p:nvPr userDrawn="1"/>
        </p:nvCxnSpPr>
        <p:spPr>
          <a:xfrm>
            <a:off x="838200" y="1209040"/>
            <a:ext cx="105156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71447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Espace réservé de la date 3">
            <a:extLst>
              <a:ext uri="{FF2B5EF4-FFF2-40B4-BE49-F238E27FC236}">
                <a16:creationId xmlns:a16="http://schemas.microsoft.com/office/drawing/2014/main" id="{EDF0EDDA-9F4A-4589-B45A-AE0B3BC4AE1E}"/>
              </a:ext>
            </a:extLst>
          </p:cNvPr>
          <p:cNvSpPr>
            <a:spLocks noGrp="1"/>
          </p:cNvSpPr>
          <p:nvPr>
            <p:ph type="dt" sz="half" idx="2"/>
          </p:nvPr>
        </p:nvSpPr>
        <p:spPr>
          <a:xfrm>
            <a:off x="1200734" y="6356350"/>
            <a:ext cx="2380665" cy="365125"/>
          </a:xfrm>
          <a:prstGeom prst="rect">
            <a:avLst/>
          </a:prstGeom>
        </p:spPr>
        <p:txBody>
          <a:bodyPr/>
          <a:lstStyle>
            <a:lvl1pPr>
              <a:defRPr>
                <a:solidFill>
                  <a:srgbClr val="666699"/>
                </a:solidFill>
              </a:defRPr>
            </a:lvl1pPr>
          </a:lstStyle>
          <a:p>
            <a:r>
              <a:rPr lang="fr-FR"/>
              <a:t>Paris 2018</a:t>
            </a:r>
            <a:endParaRPr lang="fr-FR" dirty="0"/>
          </a:p>
        </p:txBody>
      </p:sp>
      <p:sp>
        <p:nvSpPr>
          <p:cNvPr id="8" name="Espace réservé du pied de page 4">
            <a:extLst>
              <a:ext uri="{FF2B5EF4-FFF2-40B4-BE49-F238E27FC236}">
                <a16:creationId xmlns:a16="http://schemas.microsoft.com/office/drawing/2014/main" id="{0E5E989F-C848-4F0D-963E-CE702323A47D}"/>
              </a:ext>
            </a:extLst>
          </p:cNvPr>
          <p:cNvSpPr>
            <a:spLocks noGrp="1"/>
          </p:cNvSpPr>
          <p:nvPr>
            <p:ph type="ftr" sz="quarter" idx="3"/>
          </p:nvPr>
        </p:nvSpPr>
        <p:spPr>
          <a:xfrm>
            <a:off x="4038600" y="6356350"/>
            <a:ext cx="4114800" cy="365125"/>
          </a:xfrm>
          <a:prstGeom prst="rect">
            <a:avLst/>
          </a:prstGeom>
        </p:spPr>
        <p:txBody>
          <a:bodyPr/>
          <a:lstStyle>
            <a:lvl1pPr>
              <a:defRPr>
                <a:solidFill>
                  <a:srgbClr val="666699"/>
                </a:solidFill>
              </a:defRPr>
            </a:lvl1pPr>
          </a:lstStyle>
          <a:p>
            <a:r>
              <a:rPr lang="fr-FR" dirty="0"/>
              <a:t>I The Next Tech Law Revolution I</a:t>
            </a:r>
          </a:p>
        </p:txBody>
      </p:sp>
      <p:sp>
        <p:nvSpPr>
          <p:cNvPr id="9" name="Espace réservé du numéro de diapositive 5">
            <a:extLst>
              <a:ext uri="{FF2B5EF4-FFF2-40B4-BE49-F238E27FC236}">
                <a16:creationId xmlns:a16="http://schemas.microsoft.com/office/drawing/2014/main" id="{33EF2618-E41B-41BA-900F-FD34C9917871}"/>
              </a:ext>
            </a:extLst>
          </p:cNvPr>
          <p:cNvSpPr>
            <a:spLocks noGrp="1"/>
          </p:cNvSpPr>
          <p:nvPr>
            <p:ph type="sldNum" sz="quarter" idx="4"/>
          </p:nvPr>
        </p:nvSpPr>
        <p:spPr>
          <a:xfrm>
            <a:off x="8610600" y="6356350"/>
            <a:ext cx="2743200" cy="365125"/>
          </a:xfrm>
          <a:prstGeom prst="rect">
            <a:avLst/>
          </a:prstGeom>
        </p:spPr>
        <p:txBody>
          <a:bodyPr/>
          <a:lstStyle>
            <a:lvl1pPr>
              <a:defRPr>
                <a:solidFill>
                  <a:srgbClr val="666699"/>
                </a:solidFill>
              </a:defRPr>
            </a:lvl1pPr>
          </a:lstStyle>
          <a:p>
            <a:fld id="{DE8468DB-4243-4B31-BCEA-CCDEAA782BAE}" type="slidenum">
              <a:rPr lang="fr-FR" smtClean="0"/>
              <a:pPr/>
              <a:t>‹N°›</a:t>
            </a:fld>
            <a:endParaRPr lang="fr-FR"/>
          </a:p>
        </p:txBody>
      </p:sp>
      <p:pic>
        <p:nvPicPr>
          <p:cNvPr id="10" name="Image 9">
            <a:extLst>
              <a:ext uri="{FF2B5EF4-FFF2-40B4-BE49-F238E27FC236}">
                <a16:creationId xmlns:a16="http://schemas.microsoft.com/office/drawing/2014/main" id="{6D6ECAED-E3E7-482E-ACFD-C7B6303F21CB}"/>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spTree>
    <p:extLst>
      <p:ext uri="{BB962C8B-B14F-4D97-AF65-F5344CB8AC3E}">
        <p14:creationId xmlns:p14="http://schemas.microsoft.com/office/powerpoint/2010/main" val="3372480332"/>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s://www.itsecuritynavigator.d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bsi.bund.de/SharedDocs/Downloads/DE/BSI/Grundschutz/Hilfsmittel/Extern/Diplomarbeiten/Fluchs_Profil_Wasser.html"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9C2025A9-8786-4E7A-8BB9-4C64F53DBEA8}"/>
              </a:ext>
            </a:extLst>
          </p:cNvPr>
          <p:cNvSpPr>
            <a:spLocks noGrp="1"/>
          </p:cNvSpPr>
          <p:nvPr>
            <p:ph type="subTitle" idx="4294967295"/>
          </p:nvPr>
        </p:nvSpPr>
        <p:spPr>
          <a:xfrm>
            <a:off x="8392160" y="4368799"/>
            <a:ext cx="3799840" cy="1442916"/>
          </a:xfrm>
          <a:prstGeom prst="rect">
            <a:avLst/>
          </a:prstGeom>
          <a:solidFill>
            <a:schemeClr val="bg1"/>
          </a:solidFill>
        </p:spPr>
        <p:txBody>
          <a:bodyPr/>
          <a:lstStyle/>
          <a:p>
            <a:pPr marL="0" indent="0" algn="ctr">
              <a:buNone/>
            </a:pPr>
            <a:endParaRPr lang="fr-FR" sz="2000" b="1" dirty="0">
              <a:solidFill>
                <a:srgbClr val="00B0F0"/>
              </a:solidFill>
              <a:latin typeface="Gulim" panose="020B0600000101010101" pitchFamily="34" charset="-127"/>
              <a:ea typeface="Gulim" panose="020B0600000101010101" pitchFamily="34" charset="-127"/>
              <a:cs typeface="Arial" panose="020B0604020202020204" pitchFamily="34" charset="0"/>
            </a:endParaRPr>
          </a:p>
          <a:p>
            <a:pPr marL="0" indent="0" algn="ctr">
              <a:buNone/>
            </a:pPr>
            <a:r>
              <a:rPr lang="fr-FR" sz="2400" b="1" dirty="0">
                <a:solidFill>
                  <a:srgbClr val="00B0F0"/>
                </a:solidFill>
                <a:latin typeface="Gulim" panose="020B0600000101010101" pitchFamily="34" charset="-127"/>
                <a:ea typeface="Gulim" panose="020B0600000101010101" pitchFamily="34" charset="-127"/>
                <a:cs typeface="Arial" panose="020B0604020202020204" pitchFamily="34" charset="0"/>
              </a:rPr>
              <a:t>Dr. Dennis Kenji </a:t>
            </a:r>
            <a:r>
              <a:rPr lang="fr-FR" sz="2400" b="1" dirty="0" err="1">
                <a:solidFill>
                  <a:srgbClr val="00B0F0"/>
                </a:solidFill>
                <a:latin typeface="Gulim" panose="020B0600000101010101" pitchFamily="34" charset="-127"/>
                <a:ea typeface="Gulim" panose="020B0600000101010101" pitchFamily="34" charset="-127"/>
                <a:cs typeface="Arial" panose="020B0604020202020204" pitchFamily="34" charset="0"/>
              </a:rPr>
              <a:t>Kipker</a:t>
            </a:r>
            <a:r>
              <a:rPr lang="fr-FR" sz="2400" b="1" dirty="0">
                <a:solidFill>
                  <a:srgbClr val="00B0F0"/>
                </a:solidFill>
                <a:latin typeface="Gulim" panose="020B0600000101010101" pitchFamily="34" charset="-127"/>
                <a:ea typeface="Gulim" panose="020B0600000101010101" pitchFamily="34" charset="-127"/>
                <a:cs typeface="Arial" panose="020B0604020202020204" pitchFamily="34" charset="0"/>
              </a:rPr>
              <a:t> &amp; Sven Müller</a:t>
            </a:r>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53673" y="6096000"/>
            <a:ext cx="2238085" cy="525165"/>
          </a:xfrm>
          <a:prstGeom prst="rect">
            <a:avLst/>
          </a:prstGeom>
        </p:spPr>
      </p:pic>
      <p:sp>
        <p:nvSpPr>
          <p:cNvPr id="2" name="Rectangle 1"/>
          <p:cNvSpPr/>
          <p:nvPr/>
        </p:nvSpPr>
        <p:spPr>
          <a:xfrm>
            <a:off x="1271450" y="459265"/>
            <a:ext cx="6096000" cy="1569660"/>
          </a:xfrm>
          <a:prstGeom prst="rect">
            <a:avLst/>
          </a:prstGeom>
        </p:spPr>
        <p:txBody>
          <a:bodyPr>
            <a:spAutoFit/>
          </a:bodyPr>
          <a:lstStyle/>
          <a:p>
            <a:pPr algn="ctr"/>
            <a:r>
              <a:rPr lang="fr-FR" sz="2400" b="1" dirty="0">
                <a:solidFill>
                  <a:schemeClr val="bg1"/>
                </a:solidFill>
              </a:rPr>
              <a:t>L'humain en interface avec la technologie - Assistance pratique pour assurer la </a:t>
            </a:r>
            <a:r>
              <a:rPr lang="fr-FR" sz="2400" b="1" dirty="0" err="1">
                <a:solidFill>
                  <a:schemeClr val="bg1"/>
                </a:solidFill>
              </a:rPr>
              <a:t>cybersécurité</a:t>
            </a:r>
            <a:r>
              <a:rPr lang="fr-FR" sz="2400" b="1" dirty="0">
                <a:solidFill>
                  <a:schemeClr val="bg1"/>
                </a:solidFill>
              </a:rPr>
              <a:t> au moyen de l’IT-Security Navigator </a:t>
            </a:r>
            <a:endParaRPr lang="fr-FR" sz="2400" b="1" dirty="0">
              <a:solidFill>
                <a:schemeClr val="bg1"/>
              </a:solidFill>
              <a:latin typeface="Gulim" panose="020B0600000101010101" pitchFamily="34" charset="-127"/>
              <a:ea typeface="Gulim" panose="020B0600000101010101" pitchFamily="34" charset="-127"/>
              <a:cs typeface="Arial" panose="020B0604020202020204" pitchFamily="34" charset="0"/>
            </a:endParaRPr>
          </a:p>
        </p:txBody>
      </p:sp>
    </p:spTree>
    <p:extLst>
      <p:ext uri="{BB962C8B-B14F-4D97-AF65-F5344CB8AC3E}">
        <p14:creationId xmlns:p14="http://schemas.microsoft.com/office/powerpoint/2010/main" val="2023542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sz="3200" dirty="0">
                <a:solidFill>
                  <a:schemeClr val="accent1"/>
                </a:solidFill>
              </a:rPr>
              <a:t>L'humain en interface avec la technologie</a:t>
            </a:r>
            <a:endParaRPr lang="de-DE" dirty="0"/>
          </a:p>
        </p:txBody>
      </p:sp>
      <p:sp>
        <p:nvSpPr>
          <p:cNvPr id="3" name="Datumsplatzhalter 2"/>
          <p:cNvSpPr>
            <a:spLocks noGrp="1"/>
          </p:cNvSpPr>
          <p:nvPr>
            <p:ph type="dt" sz="half" idx="10"/>
          </p:nvPr>
        </p:nvSpPr>
        <p:spPr/>
        <p:txBody>
          <a:bodyPr/>
          <a:lstStyle/>
          <a:p>
            <a:r>
              <a:rPr lang="fr-FR"/>
              <a:t>Paris 2018</a:t>
            </a:r>
            <a:endParaRPr lang="fr-FR" dirty="0"/>
          </a:p>
        </p:txBody>
      </p:sp>
      <p:sp>
        <p:nvSpPr>
          <p:cNvPr id="4" name="Fußzeilenplatzhalter 3"/>
          <p:cNvSpPr>
            <a:spLocks noGrp="1"/>
          </p:cNvSpPr>
          <p:nvPr>
            <p:ph type="ftr" sz="quarter" idx="11"/>
          </p:nvPr>
        </p:nvSpPr>
        <p:spPr/>
        <p:txBody>
          <a:bodyPr/>
          <a:lstStyle/>
          <a:p>
            <a:r>
              <a:rPr lang="fr-FR"/>
              <a:t>I The Next Tech Law Revolution I</a:t>
            </a:r>
            <a:endParaRPr lang="fr-FR" dirty="0"/>
          </a:p>
        </p:txBody>
      </p:sp>
      <p:sp>
        <p:nvSpPr>
          <p:cNvPr id="5" name="Foliennummernplatzhalter 4"/>
          <p:cNvSpPr>
            <a:spLocks noGrp="1"/>
          </p:cNvSpPr>
          <p:nvPr>
            <p:ph type="sldNum" sz="quarter" idx="12"/>
          </p:nvPr>
        </p:nvSpPr>
        <p:spPr/>
        <p:txBody>
          <a:bodyPr/>
          <a:lstStyle/>
          <a:p>
            <a:fld id="{DE8468DB-4243-4B31-BCEA-CCDEAA782BAE}" type="slidenum">
              <a:rPr lang="fr-FR" smtClean="0"/>
              <a:pPr/>
              <a:t>10</a:t>
            </a:fld>
            <a:endParaRPr lang="fr-FR"/>
          </a:p>
        </p:txBody>
      </p:sp>
      <p:pic>
        <p:nvPicPr>
          <p:cNvPr id="6" name="Grafik 5" descr="ITSNavigator -Standards.PNG"/>
          <p:cNvPicPr>
            <a:picLocks noChangeAspect="1"/>
          </p:cNvPicPr>
          <p:nvPr/>
        </p:nvPicPr>
        <p:blipFill>
          <a:blip r:embed="rId2" cstate="print"/>
          <a:stretch>
            <a:fillRect/>
          </a:stretch>
        </p:blipFill>
        <p:spPr>
          <a:xfrm>
            <a:off x="855784" y="1345312"/>
            <a:ext cx="10128739" cy="4616172"/>
          </a:xfrm>
          <a:prstGeom prst="rect">
            <a:avLst/>
          </a:prstGeom>
        </p:spPr>
      </p:pic>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
        <p:nvSpPr>
          <p:cNvPr id="8" name="Rechteck 7"/>
          <p:cNvSpPr/>
          <p:nvPr/>
        </p:nvSpPr>
        <p:spPr>
          <a:xfrm>
            <a:off x="4504829" y="5944056"/>
            <a:ext cx="2830647" cy="369332"/>
          </a:xfrm>
          <a:prstGeom prst="rect">
            <a:avLst/>
          </a:prstGeom>
        </p:spPr>
        <p:txBody>
          <a:bodyPr wrap="none">
            <a:spAutoFit/>
          </a:bodyPr>
          <a:lstStyle/>
          <a:p>
            <a:r>
              <a:rPr lang="de-DE" dirty="0">
                <a:hlinkClick r:id="rId4"/>
              </a:rPr>
              <a:t>www.itsecuritynavigator.de/</a:t>
            </a:r>
            <a:endParaRPr lang="de-DE" dirty="0"/>
          </a:p>
        </p:txBody>
      </p:sp>
    </p:spTree>
    <p:extLst>
      <p:ext uri="{BB962C8B-B14F-4D97-AF65-F5344CB8AC3E}">
        <p14:creationId xmlns:p14="http://schemas.microsoft.com/office/powerpoint/2010/main" val="2097468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0023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825625"/>
            <a:ext cx="10515600" cy="4351338"/>
          </a:xfrm>
          <a:prstGeom prst="rect">
            <a:avLst/>
          </a:prstGeom>
        </p:spPr>
        <p:txBody>
          <a:bodyPr/>
          <a:lstStyle/>
          <a:p>
            <a:pPr marL="0" indent="0" algn="just">
              <a:buNone/>
            </a:pPr>
            <a:r>
              <a:rPr lang="fr-FR" sz="3200" dirty="0"/>
              <a:t>Un cas issu de la pratique</a:t>
            </a:r>
          </a:p>
          <a:p>
            <a:pPr marL="0" indent="0" algn="just">
              <a:buNone/>
            </a:pPr>
            <a:r>
              <a:rPr lang="fr-FR" sz="2400" dirty="0"/>
              <a:t>Imaginons que vous travaillez comme technicien dans le domaine de l'eau dans une petite usine de distribution d'eau depuis une vingtaine d’années. Vous étiez et êtes toujours responsable de la production d'eau potable de haute qualité. En raison de l'IT-</a:t>
            </a:r>
            <a:r>
              <a:rPr lang="fr-FR" sz="2400" dirty="0" err="1"/>
              <a:t>SiG</a:t>
            </a:r>
            <a:r>
              <a:rPr lang="fr-FR" sz="2400" dirty="0"/>
              <a:t> / BSI-</a:t>
            </a:r>
            <a:r>
              <a:rPr lang="fr-FR" sz="2400" dirty="0" err="1"/>
              <a:t>KritisV</a:t>
            </a:r>
            <a:r>
              <a:rPr lang="fr-FR" sz="2400" dirty="0"/>
              <a:t>, votre employeur est maintenant qualifié d’Infrastructure Critique (Critical Infrastructure), de sorte qu'il doit mettre en place des mesures de sécurité informatique supplémentaires prévues par la loi. Ainsi, votre employeur soumet un avenant à votre contrat de travail, selon lequel vous êtes désormais (également) responsable de la sécurité informatique de votre entreprise. Si vous signez ce document contractuel (à supposer que ce la ne pose pas de problème en droit du travail) - que devez vous faire à présent ?</a:t>
            </a:r>
            <a:endParaRPr lang="en-US" sz="2400" dirty="0">
              <a:latin typeface="Gulim" panose="020B0600000101010101" pitchFamily="34" charset="-127"/>
              <a:ea typeface="Gulim" panose="020B0600000101010101" pitchFamily="34" charset="-127"/>
            </a:endParaRPr>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2</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normAutofit/>
          </a:bodyPr>
          <a:lstStyle/>
          <a:p>
            <a:r>
              <a:rPr lang="fr-FR" sz="3200" dirty="0">
                <a:solidFill>
                  <a:schemeClr val="accent1"/>
                </a:solidFill>
              </a:rPr>
              <a:t>L'humain en interface avec la technologie</a:t>
            </a:r>
            <a:endParaRPr lang="fr-FR" dirty="0"/>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Tree>
    <p:extLst>
      <p:ext uri="{BB962C8B-B14F-4D97-AF65-F5344CB8AC3E}">
        <p14:creationId xmlns:p14="http://schemas.microsoft.com/office/powerpoint/2010/main" val="344819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386005"/>
            <a:ext cx="10515600" cy="4351338"/>
          </a:xfrm>
          <a:prstGeom prst="rect">
            <a:avLst/>
          </a:prstGeom>
        </p:spPr>
        <p:txBody>
          <a:bodyPr/>
          <a:lstStyle/>
          <a:p>
            <a:pPr marL="0" indent="0">
              <a:buNone/>
            </a:pPr>
            <a:r>
              <a:rPr lang="fr-FR" b="1" dirty="0"/>
              <a:t>Sources nationales allemandes en matière de conformité de la sécurité informatique </a:t>
            </a:r>
            <a:r>
              <a:rPr lang="en-US" b="1" dirty="0"/>
              <a:t>:</a:t>
            </a:r>
          </a:p>
          <a:p>
            <a:pPr marL="0" indent="0">
              <a:buNone/>
            </a:pPr>
            <a:r>
              <a:rPr lang="en-US" sz="2000" dirty="0" err="1"/>
              <a:t>Exemples</a:t>
            </a:r>
            <a:r>
              <a:rPr lang="en-US" sz="2000" dirty="0"/>
              <a:t> “de A à Z":</a:t>
            </a:r>
          </a:p>
          <a:p>
            <a:pPr lvl="1">
              <a:buClr>
                <a:schemeClr val="accent6">
                  <a:lumMod val="75000"/>
                </a:schemeClr>
              </a:buClr>
              <a:buFont typeface="Wingdings" charset="2"/>
              <a:buChar char="§"/>
            </a:pPr>
            <a:r>
              <a:rPr lang="de-DE" sz="1600" dirty="0"/>
              <a:t>AktG, § 91 (</a:t>
            </a:r>
            <a:r>
              <a:rPr lang="de-DE" sz="1600" dirty="0" err="1"/>
              <a:t>Loi</a:t>
            </a:r>
            <a:r>
              <a:rPr lang="de-DE" sz="1600" dirty="0"/>
              <a:t> </a:t>
            </a:r>
            <a:r>
              <a:rPr lang="de-DE" sz="1600" dirty="0" err="1"/>
              <a:t>sur</a:t>
            </a:r>
            <a:r>
              <a:rPr lang="de-DE" sz="1600" dirty="0"/>
              <a:t> les </a:t>
            </a:r>
            <a:r>
              <a:rPr lang="de-DE" sz="1600" dirty="0" err="1"/>
              <a:t>sociétés</a:t>
            </a:r>
            <a:r>
              <a:rPr lang="de-DE" sz="1600" dirty="0"/>
              <a:t> par </a:t>
            </a:r>
            <a:r>
              <a:rPr lang="de-DE" sz="1600" dirty="0" err="1"/>
              <a:t>actions</a:t>
            </a:r>
            <a:r>
              <a:rPr lang="de-DE" sz="1600" dirty="0"/>
              <a:t>)</a:t>
            </a:r>
          </a:p>
          <a:p>
            <a:pPr lvl="1">
              <a:buClr>
                <a:schemeClr val="accent6">
                  <a:lumMod val="75000"/>
                </a:schemeClr>
              </a:buClr>
              <a:buFont typeface="Wingdings" charset="2"/>
              <a:buChar char="§"/>
            </a:pPr>
            <a:r>
              <a:rPr lang="de-DE" sz="1600" dirty="0"/>
              <a:t>AtG, §§ 7 ff., 44b (</a:t>
            </a:r>
            <a:r>
              <a:rPr lang="de-DE" sz="1600" dirty="0" err="1"/>
              <a:t>Loi</a:t>
            </a:r>
            <a:r>
              <a:rPr lang="de-DE" sz="1600" dirty="0"/>
              <a:t> </a:t>
            </a:r>
            <a:r>
              <a:rPr lang="de-DE" sz="1600" dirty="0" err="1"/>
              <a:t>sur</a:t>
            </a:r>
            <a:r>
              <a:rPr lang="de-DE" sz="1600" dirty="0"/>
              <a:t> </a:t>
            </a:r>
            <a:r>
              <a:rPr lang="de-DE" sz="1600" dirty="0" err="1"/>
              <a:t>l‘énergie</a:t>
            </a:r>
            <a:r>
              <a:rPr lang="de-DE" sz="1600" dirty="0"/>
              <a:t> </a:t>
            </a:r>
            <a:r>
              <a:rPr lang="de-DE" sz="1600" dirty="0" err="1"/>
              <a:t>atomique</a:t>
            </a:r>
            <a:r>
              <a:rPr lang="de-DE" sz="1600" dirty="0"/>
              <a:t>)</a:t>
            </a:r>
          </a:p>
          <a:p>
            <a:pPr lvl="1">
              <a:buClr>
                <a:schemeClr val="accent6">
                  <a:lumMod val="75000"/>
                </a:schemeClr>
              </a:buClr>
              <a:buFont typeface="Wingdings" charset="2"/>
              <a:buChar char="§"/>
            </a:pPr>
            <a:r>
              <a:rPr lang="de-DE" sz="1600" dirty="0"/>
              <a:t>BSIG, §§ 3, 4, 7, 7a, 8a ff. (</a:t>
            </a:r>
            <a:r>
              <a:rPr lang="fr-FR" sz="1600" dirty="0"/>
              <a:t>Loi de l'Office fédéral de la sécurité de l'information</a:t>
            </a:r>
            <a:r>
              <a:rPr lang="de-DE" sz="1600" dirty="0"/>
              <a:t>)</a:t>
            </a:r>
          </a:p>
          <a:p>
            <a:pPr lvl="1">
              <a:buClr>
                <a:schemeClr val="accent6">
                  <a:lumMod val="75000"/>
                </a:schemeClr>
              </a:buClr>
              <a:buFont typeface="Wingdings" charset="2"/>
              <a:buChar char="§"/>
            </a:pPr>
            <a:r>
              <a:rPr lang="de-DE" sz="1600" dirty="0"/>
              <a:t>EnWG, §§ 11 ff., 21e, 49 (</a:t>
            </a:r>
            <a:r>
              <a:rPr lang="de-DE" sz="1600" dirty="0" err="1"/>
              <a:t>Loi</a:t>
            </a:r>
            <a:r>
              <a:rPr lang="de-DE" sz="1600" dirty="0"/>
              <a:t> </a:t>
            </a:r>
            <a:r>
              <a:rPr lang="de-DE" sz="1600" dirty="0" err="1"/>
              <a:t>sur</a:t>
            </a:r>
            <a:r>
              <a:rPr lang="de-DE" sz="1600" dirty="0"/>
              <a:t> </a:t>
            </a:r>
            <a:r>
              <a:rPr lang="de-DE" sz="1600" dirty="0" err="1"/>
              <a:t>l‘énergie</a:t>
            </a:r>
            <a:r>
              <a:rPr lang="de-DE" sz="1600" dirty="0"/>
              <a:t>)</a:t>
            </a:r>
          </a:p>
          <a:p>
            <a:pPr lvl="1">
              <a:buClr>
                <a:schemeClr val="accent6">
                  <a:lumMod val="75000"/>
                </a:schemeClr>
              </a:buClr>
              <a:buFont typeface="Wingdings" charset="2"/>
              <a:buChar char="§"/>
            </a:pPr>
            <a:r>
              <a:rPr lang="de-DE" sz="1600" dirty="0"/>
              <a:t>GmbHG, § 43 (</a:t>
            </a:r>
            <a:r>
              <a:rPr lang="fr-FR" sz="1600" dirty="0"/>
              <a:t>Loi sur les sociétés à responsabilité limitée</a:t>
            </a:r>
            <a:r>
              <a:rPr lang="de-DE" sz="1600" dirty="0"/>
              <a:t>)</a:t>
            </a:r>
          </a:p>
          <a:p>
            <a:pPr lvl="1">
              <a:buClr>
                <a:schemeClr val="accent6">
                  <a:lumMod val="75000"/>
                </a:schemeClr>
              </a:buClr>
              <a:buFont typeface="Wingdings" charset="2"/>
              <a:buChar char="§"/>
            </a:pPr>
            <a:r>
              <a:rPr lang="de-DE" sz="1600" dirty="0"/>
              <a:t>KWG, § 25a (</a:t>
            </a:r>
            <a:r>
              <a:rPr lang="de-DE" sz="1600" dirty="0" err="1"/>
              <a:t>Loi</a:t>
            </a:r>
            <a:r>
              <a:rPr lang="de-DE" sz="1600" dirty="0"/>
              <a:t> </a:t>
            </a:r>
            <a:r>
              <a:rPr lang="de-DE" sz="1600" dirty="0" err="1"/>
              <a:t>bancaire</a:t>
            </a:r>
            <a:r>
              <a:rPr lang="de-DE" sz="1600" dirty="0"/>
              <a:t>)</a:t>
            </a:r>
          </a:p>
          <a:p>
            <a:pPr lvl="1">
              <a:buClr>
                <a:schemeClr val="accent6">
                  <a:lumMod val="75000"/>
                </a:schemeClr>
              </a:buClr>
              <a:buFont typeface="Wingdings" charset="2"/>
              <a:buChar char="§"/>
            </a:pPr>
            <a:r>
              <a:rPr lang="de-DE" sz="1600" dirty="0"/>
              <a:t>TKG, §§ 109, 109a (</a:t>
            </a:r>
            <a:r>
              <a:rPr lang="de-DE" sz="1600" dirty="0" err="1"/>
              <a:t>Loi</a:t>
            </a:r>
            <a:r>
              <a:rPr lang="de-DE" sz="1600" dirty="0"/>
              <a:t> </a:t>
            </a:r>
            <a:r>
              <a:rPr lang="de-DE" sz="1600" dirty="0" err="1"/>
              <a:t>sur</a:t>
            </a:r>
            <a:r>
              <a:rPr lang="de-DE" sz="1600" dirty="0"/>
              <a:t> les </a:t>
            </a:r>
            <a:r>
              <a:rPr lang="de-DE" sz="1600" dirty="0" err="1"/>
              <a:t>télécommunications</a:t>
            </a:r>
            <a:r>
              <a:rPr lang="de-DE" sz="1600" dirty="0"/>
              <a:t>)</a:t>
            </a:r>
          </a:p>
          <a:p>
            <a:pPr lvl="1">
              <a:buClr>
                <a:schemeClr val="accent6">
                  <a:lumMod val="75000"/>
                </a:schemeClr>
              </a:buClr>
              <a:buFont typeface="Wingdings" charset="2"/>
              <a:buChar char="§"/>
            </a:pPr>
            <a:r>
              <a:rPr lang="de-DE" sz="1600" dirty="0"/>
              <a:t>TMG, § 13 (</a:t>
            </a:r>
            <a:r>
              <a:rPr lang="de-DE" sz="1600" dirty="0" err="1"/>
              <a:t>Loi</a:t>
            </a:r>
            <a:r>
              <a:rPr lang="de-DE" sz="1600" dirty="0"/>
              <a:t> </a:t>
            </a:r>
            <a:r>
              <a:rPr lang="de-DE" sz="1600" dirty="0" err="1"/>
              <a:t>sur</a:t>
            </a:r>
            <a:r>
              <a:rPr lang="de-DE" sz="1600" dirty="0"/>
              <a:t> la </a:t>
            </a:r>
            <a:r>
              <a:rPr lang="de-DE" sz="1600" dirty="0" err="1"/>
              <a:t>télédiffusion</a:t>
            </a:r>
            <a:r>
              <a:rPr lang="de-DE" sz="1600" dirty="0"/>
              <a:t>)</a:t>
            </a:r>
          </a:p>
          <a:p>
            <a:pPr lvl="1">
              <a:buClr>
                <a:schemeClr val="accent6">
                  <a:lumMod val="75000"/>
                </a:schemeClr>
              </a:buClr>
              <a:buFont typeface="Wingdings" charset="2"/>
              <a:buChar char="§"/>
            </a:pPr>
            <a:r>
              <a:rPr lang="de-DE" sz="1600" dirty="0"/>
              <a:t>VAG, § 64a (</a:t>
            </a:r>
            <a:r>
              <a:rPr lang="de-DE" sz="1600" dirty="0" err="1"/>
              <a:t>Loi</a:t>
            </a:r>
            <a:r>
              <a:rPr lang="de-DE" sz="1600" dirty="0"/>
              <a:t> </a:t>
            </a:r>
            <a:r>
              <a:rPr lang="de-DE" sz="1600" dirty="0" err="1"/>
              <a:t>sur</a:t>
            </a:r>
            <a:r>
              <a:rPr lang="de-DE" sz="1600" dirty="0"/>
              <a:t> les </a:t>
            </a:r>
            <a:r>
              <a:rPr lang="de-DE" sz="1600" dirty="0" err="1"/>
              <a:t>assurances</a:t>
            </a:r>
            <a:r>
              <a:rPr lang="de-DE" sz="1600" dirty="0"/>
              <a:t>)</a:t>
            </a:r>
          </a:p>
          <a:p>
            <a:pPr lvl="1">
              <a:buClr>
                <a:schemeClr val="accent6">
                  <a:lumMod val="75000"/>
                </a:schemeClr>
              </a:buClr>
              <a:buFont typeface="Wingdings" charset="2"/>
              <a:buChar char="§"/>
            </a:pPr>
            <a:r>
              <a:rPr lang="de-DE" sz="1600" dirty="0"/>
              <a:t>WpHG, § 33 (</a:t>
            </a:r>
            <a:r>
              <a:rPr lang="de-DE" sz="1600" dirty="0" err="1"/>
              <a:t>Loi</a:t>
            </a:r>
            <a:r>
              <a:rPr lang="de-DE" sz="1600" dirty="0"/>
              <a:t> </a:t>
            </a:r>
            <a:r>
              <a:rPr lang="de-DE" sz="1600" dirty="0" err="1"/>
              <a:t>sur</a:t>
            </a:r>
            <a:r>
              <a:rPr lang="de-DE" sz="1600" dirty="0"/>
              <a:t> les </a:t>
            </a:r>
            <a:r>
              <a:rPr lang="de-DE" sz="1600" dirty="0" err="1"/>
              <a:t>valeurs</a:t>
            </a:r>
            <a:r>
              <a:rPr lang="de-DE" sz="1600" dirty="0"/>
              <a:t> </a:t>
            </a:r>
            <a:r>
              <a:rPr lang="de-DE" sz="1600" dirty="0" err="1"/>
              <a:t>mobilières</a:t>
            </a:r>
            <a:r>
              <a:rPr lang="de-DE" sz="1600" dirty="0"/>
              <a:t>)</a:t>
            </a:r>
          </a:p>
          <a:p>
            <a:pPr marL="457200" lvl="1" indent="0">
              <a:buClr>
                <a:schemeClr val="accent6">
                  <a:lumMod val="75000"/>
                </a:schemeClr>
              </a:buClr>
              <a:buNone/>
            </a:pPr>
            <a:r>
              <a:rPr lang="fr-FR" sz="2000" b="1" dirty="0">
                <a:solidFill>
                  <a:schemeClr val="accent1"/>
                </a:solidFill>
              </a:rPr>
              <a:t>Pas de réglementation codifiée sur la sécurité informatique ! </a:t>
            </a:r>
          </a:p>
          <a:p>
            <a:pPr marL="457200" lvl="1" indent="0">
              <a:buClr>
                <a:schemeClr val="accent6">
                  <a:lumMod val="75000"/>
                </a:schemeClr>
              </a:buClr>
              <a:buNone/>
            </a:pPr>
            <a:r>
              <a:rPr lang="fr-FR" sz="2000" dirty="0"/>
              <a:t>IT-</a:t>
            </a:r>
            <a:r>
              <a:rPr lang="fr-FR" sz="2000" dirty="0" err="1"/>
              <a:t>SiG</a:t>
            </a:r>
            <a:r>
              <a:rPr lang="fr-FR" sz="2000" dirty="0"/>
              <a:t> (2015) → Loi omnibus ! </a:t>
            </a:r>
            <a:r>
              <a:rPr lang="fr-FR" sz="2000" b="1" dirty="0">
                <a:solidFill>
                  <a:schemeClr val="accent1"/>
                </a:solidFill>
              </a:rPr>
              <a:t>→ La loi modificatrice ne modifie en fait qu'un ensemble de lois préexistantes et spécialisées.</a:t>
            </a:r>
            <a:endParaRPr lang="en-US" sz="2000" dirty="0"/>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dirty="0"/>
              <a:t>Paris 2018</a:t>
            </a:r>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3</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normAutofit/>
          </a:bodyPr>
          <a:lstStyle/>
          <a:p>
            <a:r>
              <a:rPr lang="fr-FR" sz="3200" dirty="0">
                <a:solidFill>
                  <a:schemeClr val="accent1"/>
                </a:solidFill>
              </a:rPr>
              <a:t>L'humain en interface avec la technologie</a:t>
            </a:r>
            <a:endParaRPr lang="fr-FR" dirty="0"/>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Tree>
    <p:extLst>
      <p:ext uri="{BB962C8B-B14F-4D97-AF65-F5344CB8AC3E}">
        <p14:creationId xmlns:p14="http://schemas.microsoft.com/office/powerpoint/2010/main" val="4172144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369277" y="1251194"/>
            <a:ext cx="11500337" cy="4446951"/>
          </a:xfrm>
          <a:prstGeom prst="rect">
            <a:avLst/>
          </a:prstGeom>
        </p:spPr>
        <p:txBody>
          <a:bodyPr/>
          <a:lstStyle/>
          <a:p>
            <a:pPr marL="0" indent="0">
              <a:buNone/>
            </a:pPr>
            <a:r>
              <a:rPr lang="en-US" sz="2600" b="1" dirty="0"/>
              <a:t>Les sources </a:t>
            </a:r>
            <a:r>
              <a:rPr lang="en-US" sz="2600" b="1" dirty="0" err="1"/>
              <a:t>européennes</a:t>
            </a:r>
            <a:r>
              <a:rPr lang="en-US" sz="2600" b="1" dirty="0"/>
              <a:t> </a:t>
            </a:r>
            <a:r>
              <a:rPr lang="fr-FR" sz="2600" b="1" dirty="0"/>
              <a:t>en matière de conformité de la sécurité informatique </a:t>
            </a:r>
            <a:r>
              <a:rPr lang="en-US" sz="2600" b="1" dirty="0"/>
              <a:t>:</a:t>
            </a:r>
          </a:p>
          <a:p>
            <a:pPr marL="0" indent="0">
              <a:buNone/>
            </a:pPr>
            <a:r>
              <a:rPr lang="en-US" sz="2000" dirty="0" err="1"/>
              <a:t>Exemples</a:t>
            </a:r>
            <a:r>
              <a:rPr lang="en-US" sz="2000" dirty="0"/>
              <a:t> (</a:t>
            </a:r>
            <a:r>
              <a:rPr lang="en-US" sz="2000" dirty="0" err="1"/>
              <a:t>ordre</a:t>
            </a:r>
            <a:r>
              <a:rPr lang="en-US" sz="2000" dirty="0"/>
              <a:t> </a:t>
            </a:r>
            <a:r>
              <a:rPr lang="en-US" sz="2000" dirty="0" err="1"/>
              <a:t>chronologique</a:t>
            </a:r>
            <a:r>
              <a:rPr lang="en-US" sz="2000" dirty="0"/>
              <a:t>):</a:t>
            </a:r>
          </a:p>
          <a:p>
            <a:r>
              <a:rPr lang="en-US" sz="1600" dirty="0"/>
              <a:t>Directive 2006/32 / CE </a:t>
            </a:r>
            <a:r>
              <a:rPr lang="fr-FR" sz="1600" dirty="0"/>
              <a:t>relative à l'efficacité énergétique dans les utilisations finales et aux services énergétiques</a:t>
            </a:r>
          </a:p>
          <a:p>
            <a:r>
              <a:rPr lang="en-US" sz="1600" dirty="0"/>
              <a:t>Directive 2008/114 / CE sur </a:t>
            </a:r>
            <a:r>
              <a:rPr lang="fr-FR" sz="1600" dirty="0"/>
              <a:t>le recensement et la désignation des infrastructures critiques européennes ainsi que l’évaluation de la nécessité d’améliorer leur protection</a:t>
            </a:r>
          </a:p>
          <a:p>
            <a:r>
              <a:rPr lang="en-US" sz="1600" dirty="0"/>
              <a:t>Directive 2009/72 / CE </a:t>
            </a:r>
            <a:r>
              <a:rPr lang="fr-FR" sz="1600" dirty="0"/>
              <a:t>concernant des règles communes pour le marché intérieur de l’électricité </a:t>
            </a:r>
          </a:p>
          <a:p>
            <a:r>
              <a:rPr lang="en-US" sz="1600" dirty="0"/>
              <a:t>Directive 2013/40 / UE </a:t>
            </a:r>
            <a:r>
              <a:rPr lang="fr-FR" sz="1600" dirty="0"/>
              <a:t>relative aux attaques contre les systèmes d’information</a:t>
            </a:r>
          </a:p>
          <a:p>
            <a:r>
              <a:rPr lang="en-US" sz="1600" dirty="0"/>
              <a:t>Directive 2014/53 / UE </a:t>
            </a:r>
            <a:r>
              <a:rPr lang="fr-FR" sz="1600" dirty="0"/>
              <a:t> relative à l'harmonisation des législations des États membres concernant la mise à disposition sur le marché d'équipements radioélectrique</a:t>
            </a:r>
          </a:p>
          <a:p>
            <a:r>
              <a:rPr lang="en-US" sz="1600" dirty="0" err="1"/>
              <a:t>Règlement</a:t>
            </a:r>
            <a:r>
              <a:rPr lang="en-US" sz="1600" dirty="0"/>
              <a:t> (UE) 910/2014 </a:t>
            </a:r>
            <a:r>
              <a:rPr lang="fr-FR" sz="1600" dirty="0"/>
              <a:t> sur l’identification électronique et les services de confiance pour les transactions électroniques au sein du marché intérieur</a:t>
            </a:r>
            <a:endParaRPr lang="en-US" sz="1600" dirty="0"/>
          </a:p>
          <a:p>
            <a:r>
              <a:rPr lang="en-US" sz="1600" dirty="0" err="1"/>
              <a:t>Règlement</a:t>
            </a:r>
            <a:r>
              <a:rPr lang="en-US" sz="1600" dirty="0"/>
              <a:t> (UE) 2016/679 </a:t>
            </a:r>
            <a:r>
              <a:rPr lang="fr-FR" sz="1600" dirty="0"/>
              <a:t>relatif à la protection des personnes physiques à l'égard du traitement des données à caractère personnel et à la libre circulation de ces données</a:t>
            </a:r>
            <a:r>
              <a:rPr lang="en-US" sz="1600" dirty="0"/>
              <a:t>, </a:t>
            </a:r>
            <a:r>
              <a:rPr lang="fr-FR" sz="1600" dirty="0"/>
              <a:t>et abrogeant la directive 95/46/CE (règlement général sur la protection des données)</a:t>
            </a:r>
            <a:r>
              <a:rPr lang="en-US" sz="1600" dirty="0"/>
              <a:t>, Art. 5 (1) f. et Art. 32 (RGPD)</a:t>
            </a:r>
          </a:p>
          <a:p>
            <a:r>
              <a:rPr lang="en-US" sz="1600" dirty="0"/>
              <a:t>Directive (UE) NIS (2016) + </a:t>
            </a:r>
            <a:r>
              <a:rPr lang="fr-FR" sz="1600" dirty="0"/>
              <a:t>Loi de mise en application nationale allemande (2017)</a:t>
            </a:r>
            <a:r>
              <a:rPr lang="en-US" sz="1600" dirty="0"/>
              <a:t> </a:t>
            </a:r>
          </a:p>
          <a:p>
            <a:r>
              <a:rPr lang="fr-FR" sz="1600" dirty="0"/>
              <a:t>Nouvelle loi européenne sur la </a:t>
            </a:r>
            <a:r>
              <a:rPr lang="fr-FR" sz="1600" dirty="0" err="1"/>
              <a:t>cybersécurité</a:t>
            </a:r>
            <a:r>
              <a:rPr lang="fr-FR" sz="1600" dirty="0"/>
              <a:t> (annoncée pour 2018)</a:t>
            </a:r>
            <a:endParaRPr lang="en-US" sz="1600" dirty="0"/>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a:xfrm>
            <a:off x="1200734" y="6313388"/>
            <a:ext cx="942391" cy="408087"/>
          </a:xfrm>
        </p:spPr>
        <p:txBody>
          <a:bodyPr/>
          <a:lstStyle/>
          <a:p>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dirty="0"/>
              <a:t>I The </a:t>
            </a:r>
            <a:r>
              <a:rPr lang="fr-FR" dirty="0" err="1"/>
              <a:t>Next</a:t>
            </a:r>
            <a:r>
              <a:rPr lang="fr-FR" dirty="0"/>
              <a:t> Tech Law </a:t>
            </a:r>
            <a:r>
              <a:rPr lang="fr-FR" dirty="0" err="1"/>
              <a:t>Revolution</a:t>
            </a:r>
            <a:r>
              <a:rPr lang="fr-FR" dirty="0"/>
              <a:t> I</a:t>
            </a:r>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4</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normAutofit/>
          </a:bodyPr>
          <a:lstStyle/>
          <a:p>
            <a:r>
              <a:rPr lang="fr-FR" sz="3200" dirty="0">
                <a:solidFill>
                  <a:schemeClr val="accent1"/>
                </a:solidFill>
              </a:rPr>
              <a:t>L'humain en interface avec la technologie</a:t>
            </a:r>
            <a:endParaRPr lang="fr-FR" dirty="0"/>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Tree>
    <p:extLst>
      <p:ext uri="{BB962C8B-B14F-4D97-AF65-F5344CB8AC3E}">
        <p14:creationId xmlns:p14="http://schemas.microsoft.com/office/powerpoint/2010/main" val="4230788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391874"/>
            <a:ext cx="10515600" cy="4351338"/>
          </a:xfrm>
          <a:prstGeom prst="rect">
            <a:avLst/>
          </a:prstGeom>
        </p:spPr>
        <p:txBody>
          <a:bodyPr/>
          <a:lstStyle/>
          <a:p>
            <a:pPr marL="0" indent="0">
              <a:buNone/>
            </a:pPr>
            <a:r>
              <a:rPr lang="fr-FR" b="1" dirty="0"/>
              <a:t>Exemple de règlement de sécurité informatique #1 : BSIG</a:t>
            </a:r>
          </a:p>
          <a:p>
            <a:pPr marL="0" indent="0">
              <a:buNone/>
            </a:pPr>
            <a:r>
              <a:rPr lang="en-US" dirty="0"/>
              <a:t>§ </a:t>
            </a:r>
            <a:r>
              <a:rPr lang="en-US" sz="2400" dirty="0"/>
              <a:t>8a BSIG - </a:t>
            </a:r>
            <a:r>
              <a:rPr lang="fr-FR" sz="2400" dirty="0"/>
              <a:t>Sécurité dans les technologies de l'information des infrastructures critiques (opérateurs d’importance vitale)</a:t>
            </a:r>
          </a:p>
          <a:p>
            <a:pPr marL="0" indent="0" algn="just">
              <a:buNone/>
            </a:pPr>
            <a:r>
              <a:rPr lang="fr-FR" sz="2400" dirty="0"/>
              <a:t>(1) Les exploitants d‘Infrastructures Critiques doivent prendre les mesures organisationnelles et techniques appropriées pour éviter toute perturbation de la disponibilité, de l'intégrité, de l'authenticité et de la confidentialité de leurs systèmes, composants ou processus qui sont nécessaires au fonctionnement de l‘Infrastructure Critique qu'ils exploitent. L'état de l’art doit être respecté. Les dispositions organisationnelles et techniques sont appropriées, si l'effort requis n'est pas disproportionné par rapport aux conséquences d'une défaillance ou d'une dégradation de l‘Infrastructure Critique concernée.</a:t>
            </a:r>
            <a:endParaRPr lang="en-US" sz="1400" dirty="0"/>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5</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normAutofit/>
          </a:bodyPr>
          <a:lstStyle/>
          <a:p>
            <a:r>
              <a:rPr lang="fr-FR" sz="3200" dirty="0">
                <a:solidFill>
                  <a:schemeClr val="accent1"/>
                </a:solidFill>
              </a:rPr>
              <a:t>L'humain en interface avec la technologie</a:t>
            </a:r>
            <a:endParaRPr lang="fr-FR" dirty="0"/>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Tree>
    <p:extLst>
      <p:ext uri="{BB962C8B-B14F-4D97-AF65-F5344CB8AC3E}">
        <p14:creationId xmlns:p14="http://schemas.microsoft.com/office/powerpoint/2010/main" val="1147447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391874"/>
            <a:ext cx="10515600" cy="4351338"/>
          </a:xfrm>
          <a:prstGeom prst="rect">
            <a:avLst/>
          </a:prstGeom>
        </p:spPr>
        <p:txBody>
          <a:bodyPr/>
          <a:lstStyle/>
          <a:p>
            <a:pPr marL="0" indent="0">
              <a:buNone/>
            </a:pPr>
            <a:r>
              <a:rPr lang="fr-FR" b="1" dirty="0"/>
              <a:t>Exemple de règlement de sécurité informatique #2 </a:t>
            </a:r>
            <a:r>
              <a:rPr lang="en-US" b="1" dirty="0"/>
              <a:t>: GmbHG</a:t>
            </a:r>
          </a:p>
          <a:p>
            <a:pPr marL="0" indent="0">
              <a:buNone/>
            </a:pPr>
            <a:r>
              <a:rPr lang="fr-FR" dirty="0"/>
              <a:t>43 </a:t>
            </a:r>
            <a:r>
              <a:rPr lang="fr-FR" dirty="0" err="1"/>
              <a:t>GmbHG</a:t>
            </a:r>
            <a:r>
              <a:rPr lang="fr-FR" dirty="0"/>
              <a:t> - La responsabilité des gérants</a:t>
            </a:r>
          </a:p>
          <a:p>
            <a:pPr marL="0" indent="0" algn="just">
              <a:buNone/>
            </a:pPr>
            <a:endParaRPr lang="fr-FR" dirty="0"/>
          </a:p>
          <a:p>
            <a:pPr marL="514350" indent="-514350" algn="just">
              <a:buAutoNum type="arabicParenBoth"/>
            </a:pPr>
            <a:r>
              <a:rPr lang="fr-FR" dirty="0"/>
              <a:t>Les dirigeants doivent gérer les affaires de la société avec toute la diligence d’un bon père de famille.</a:t>
            </a:r>
          </a:p>
          <a:p>
            <a:pPr marL="0" indent="0" algn="just">
              <a:buNone/>
            </a:pPr>
            <a:endParaRPr lang="fr-FR" dirty="0"/>
          </a:p>
          <a:p>
            <a:pPr marL="0" indent="0" algn="just">
              <a:buNone/>
            </a:pPr>
            <a:r>
              <a:rPr lang="fr-FR" dirty="0"/>
              <a:t>(2) Les cadres dirigeants qui ne respectent pas leurs obligations sont conjointement responsables envers la société des dommages causés.</a:t>
            </a:r>
            <a:endParaRPr lang="en-US" sz="1400" dirty="0"/>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6</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normAutofit/>
          </a:bodyPr>
          <a:lstStyle/>
          <a:p>
            <a:r>
              <a:rPr lang="fr-FR" sz="3200" dirty="0">
                <a:solidFill>
                  <a:schemeClr val="accent1"/>
                </a:solidFill>
              </a:rPr>
              <a:t>L'humain en interface avec la technologie</a:t>
            </a:r>
            <a:endParaRPr lang="fr-FR" dirty="0"/>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Tree>
    <p:extLst>
      <p:ext uri="{BB962C8B-B14F-4D97-AF65-F5344CB8AC3E}">
        <p14:creationId xmlns:p14="http://schemas.microsoft.com/office/powerpoint/2010/main" val="303667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154600"/>
            <a:ext cx="10515600" cy="4351338"/>
          </a:xfrm>
          <a:prstGeom prst="rect">
            <a:avLst/>
          </a:prstGeom>
        </p:spPr>
        <p:txBody>
          <a:bodyPr/>
          <a:lstStyle/>
          <a:p>
            <a:pPr marL="0" indent="0">
              <a:buNone/>
            </a:pPr>
            <a:r>
              <a:rPr lang="en-US" b="1" dirty="0"/>
              <a:t>Des concepts </a:t>
            </a:r>
            <a:r>
              <a:rPr lang="en-US" b="1" dirty="0" err="1"/>
              <a:t>juridiques</a:t>
            </a:r>
            <a:r>
              <a:rPr lang="en-US" b="1" dirty="0"/>
              <a:t> </a:t>
            </a:r>
            <a:r>
              <a:rPr lang="en-US" b="1" dirty="0" err="1"/>
              <a:t>indéfinis</a:t>
            </a:r>
            <a:r>
              <a:rPr lang="en-US" b="1" dirty="0"/>
              <a:t> et </a:t>
            </a:r>
            <a:r>
              <a:rPr lang="en-US" b="1" dirty="0" err="1"/>
              <a:t>leur</a:t>
            </a:r>
            <a:r>
              <a:rPr lang="en-US" b="1" dirty="0"/>
              <a:t> </a:t>
            </a:r>
            <a:r>
              <a:rPr lang="en-US" b="1" dirty="0" err="1"/>
              <a:t>mise</a:t>
            </a:r>
            <a:r>
              <a:rPr lang="en-US" b="1" dirty="0"/>
              <a:t> </a:t>
            </a:r>
            <a:r>
              <a:rPr lang="en-US" b="1" dirty="0" err="1"/>
              <a:t>en</a:t>
            </a:r>
            <a:r>
              <a:rPr lang="en-US" b="1" dirty="0"/>
              <a:t> application :</a:t>
            </a:r>
          </a:p>
          <a:p>
            <a:pPr marL="0" indent="0" algn="just">
              <a:buNone/>
            </a:pPr>
            <a:r>
              <a:rPr lang="en-US" sz="2400" b="1" dirty="0" err="1">
                <a:solidFill>
                  <a:schemeClr val="accent1"/>
                </a:solidFill>
              </a:rPr>
              <a:t>Exemple</a:t>
            </a:r>
            <a:r>
              <a:rPr lang="en-US" sz="2400" b="1" dirty="0">
                <a:solidFill>
                  <a:schemeClr val="accent1"/>
                </a:solidFill>
              </a:rPr>
              <a:t>: </a:t>
            </a:r>
          </a:p>
          <a:p>
            <a:pPr marL="0" indent="0" algn="just">
              <a:buFont typeface="Wingdings" pitchFamily="2" charset="2"/>
              <a:buChar char="§"/>
            </a:pPr>
            <a:r>
              <a:rPr lang="en-US" sz="2400" dirty="0"/>
              <a:t> </a:t>
            </a:r>
            <a:r>
              <a:rPr lang="fr-FR" sz="2100" dirty="0"/>
              <a:t>La mise en application de l'état de l’art selon le § 8a BSIG par l'Information Security Management System (ISMS) : la norme ISO / CEI 27001 présuppose que les nouvelles menaces sont continuellement enregistrées et que des contre-mesures efficaces et actualisées sont implémentées.</a:t>
            </a:r>
          </a:p>
          <a:p>
            <a:pPr marL="0" indent="0" algn="just">
              <a:buFont typeface="Wingdings" pitchFamily="2" charset="2"/>
              <a:buChar char="§"/>
            </a:pPr>
            <a:r>
              <a:rPr lang="en-US" sz="2100" dirty="0"/>
              <a:t> </a:t>
            </a:r>
            <a:r>
              <a:rPr lang="fr-FR" sz="2100" dirty="0"/>
              <a:t>Cela inclut également les situations techniquement nouvelles, dont certaines ont atteint le cercle des utilisateurs (état de l'art tel que défini par le Manuel de Formalité Juridique du BMJV). </a:t>
            </a:r>
          </a:p>
          <a:p>
            <a:pPr marL="0" indent="0" algn="just">
              <a:buFont typeface="Wingdings" pitchFamily="2" charset="2"/>
              <a:buChar char="§"/>
            </a:pPr>
            <a:r>
              <a:rPr lang="en-US" sz="2100" dirty="0"/>
              <a:t> </a:t>
            </a:r>
            <a:r>
              <a:rPr lang="fr-FR" sz="2100" dirty="0"/>
              <a:t>Par l'adaptation actuelle (PDCA + BCM) des systèmes techniques, on veille à ce que leur standard ne retombe pas au niveau de la « règle généralement reconnue de la technologie ». Mais pas non plus besoin actuellement de répondre aux exigences les plus élevées de la « science et de la technologie » </a:t>
            </a:r>
          </a:p>
          <a:p>
            <a:pPr marL="0" indent="0" algn="just">
              <a:buNone/>
            </a:pPr>
            <a:r>
              <a:rPr lang="en-US" sz="2100" b="1" dirty="0">
                <a:solidFill>
                  <a:schemeClr val="accent1"/>
                </a:solidFill>
              </a:rPr>
              <a:t>Ce qui </a:t>
            </a:r>
            <a:r>
              <a:rPr lang="en-US" sz="2100" b="1" dirty="0" err="1">
                <a:solidFill>
                  <a:schemeClr val="accent1"/>
                </a:solidFill>
              </a:rPr>
              <a:t>importe</a:t>
            </a:r>
            <a:r>
              <a:rPr lang="en-US" sz="2100" b="1" dirty="0">
                <a:solidFill>
                  <a:schemeClr val="accent1"/>
                </a:solidFill>
              </a:rPr>
              <a:t> </a:t>
            </a:r>
            <a:r>
              <a:rPr lang="en-US" sz="2100" b="1" dirty="0" err="1">
                <a:solidFill>
                  <a:schemeClr val="accent1"/>
                </a:solidFill>
              </a:rPr>
              <a:t>donc</a:t>
            </a:r>
            <a:r>
              <a:rPr lang="en-US" sz="2100" b="1" dirty="0">
                <a:solidFill>
                  <a:schemeClr val="accent1"/>
                </a:solidFill>
              </a:rPr>
              <a:t> : </a:t>
            </a:r>
            <a:r>
              <a:rPr lang="fr-FR" sz="2100" dirty="0"/>
              <a:t>L'affectation d'un « TOM » à une étape peut changer au fil du temps, de sorte qu'il peut ne plus répondre aux normes exigées par la loi !</a:t>
            </a:r>
            <a:endParaRPr lang="en-US" sz="2100" b="1" dirty="0"/>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7</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normAutofit/>
          </a:bodyPr>
          <a:lstStyle/>
          <a:p>
            <a:r>
              <a:rPr lang="fr-FR" sz="3200" dirty="0">
                <a:solidFill>
                  <a:schemeClr val="accent1"/>
                </a:solidFill>
              </a:rPr>
              <a:t>L'humain en interface avec la technologie</a:t>
            </a:r>
            <a:endParaRPr lang="fr-FR" dirty="0"/>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Tree>
    <p:extLst>
      <p:ext uri="{BB962C8B-B14F-4D97-AF65-F5344CB8AC3E}">
        <p14:creationId xmlns:p14="http://schemas.microsoft.com/office/powerpoint/2010/main" val="2592626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sz="3200" dirty="0">
                <a:solidFill>
                  <a:schemeClr val="accent1"/>
                </a:solidFill>
              </a:rPr>
              <a:t>L'humain en interface avec la technologie</a:t>
            </a:r>
            <a:endParaRPr lang="de-DE" dirty="0"/>
          </a:p>
        </p:txBody>
      </p:sp>
      <p:sp>
        <p:nvSpPr>
          <p:cNvPr id="3" name="Datumsplatzhalter 2"/>
          <p:cNvSpPr>
            <a:spLocks noGrp="1"/>
          </p:cNvSpPr>
          <p:nvPr>
            <p:ph type="dt" sz="half" idx="10"/>
          </p:nvPr>
        </p:nvSpPr>
        <p:spPr/>
        <p:txBody>
          <a:bodyPr/>
          <a:lstStyle/>
          <a:p>
            <a:r>
              <a:rPr lang="fr-FR" dirty="0"/>
              <a:t>Paris 2018</a:t>
            </a:r>
          </a:p>
        </p:txBody>
      </p:sp>
      <p:sp>
        <p:nvSpPr>
          <p:cNvPr id="4" name="Fußzeilenplatzhalter 3"/>
          <p:cNvSpPr>
            <a:spLocks noGrp="1"/>
          </p:cNvSpPr>
          <p:nvPr>
            <p:ph type="ftr" sz="quarter" idx="11"/>
          </p:nvPr>
        </p:nvSpPr>
        <p:spPr/>
        <p:txBody>
          <a:bodyPr/>
          <a:lstStyle/>
          <a:p>
            <a:r>
              <a:rPr lang="fr-FR"/>
              <a:t>I The Next Tech Law Revolution I</a:t>
            </a:r>
            <a:endParaRPr lang="fr-FR" dirty="0"/>
          </a:p>
        </p:txBody>
      </p:sp>
      <p:sp>
        <p:nvSpPr>
          <p:cNvPr id="5" name="Foliennummernplatzhalter 4"/>
          <p:cNvSpPr>
            <a:spLocks noGrp="1"/>
          </p:cNvSpPr>
          <p:nvPr>
            <p:ph type="sldNum" sz="quarter" idx="12"/>
          </p:nvPr>
        </p:nvSpPr>
        <p:spPr/>
        <p:txBody>
          <a:bodyPr/>
          <a:lstStyle/>
          <a:p>
            <a:fld id="{DE8468DB-4243-4B31-BCEA-CCDEAA782BAE}" type="slidenum">
              <a:rPr lang="fr-FR" smtClean="0"/>
              <a:pPr/>
              <a:t>8</a:t>
            </a:fld>
            <a:endParaRPr lang="fr-FR"/>
          </a:p>
        </p:txBody>
      </p:sp>
      <p:sp>
        <p:nvSpPr>
          <p:cNvPr id="6" name="Rechteck 5"/>
          <p:cNvSpPr/>
          <p:nvPr/>
        </p:nvSpPr>
        <p:spPr>
          <a:xfrm>
            <a:off x="3134236" y="258007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27000</a:t>
            </a:r>
          </a:p>
        </p:txBody>
      </p:sp>
      <p:sp>
        <p:nvSpPr>
          <p:cNvPr id="7" name="Rechteck 6"/>
          <p:cNvSpPr/>
          <p:nvPr/>
        </p:nvSpPr>
        <p:spPr>
          <a:xfrm>
            <a:off x="3134236" y="306775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27001</a:t>
            </a:r>
          </a:p>
        </p:txBody>
      </p:sp>
      <p:sp>
        <p:nvSpPr>
          <p:cNvPr id="8" name="Rechteck 7"/>
          <p:cNvSpPr/>
          <p:nvPr/>
        </p:nvSpPr>
        <p:spPr>
          <a:xfrm>
            <a:off x="4246756" y="306775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27006</a:t>
            </a:r>
          </a:p>
        </p:txBody>
      </p:sp>
      <p:sp>
        <p:nvSpPr>
          <p:cNvPr id="9" name="Rechteck 8"/>
          <p:cNvSpPr/>
          <p:nvPr/>
        </p:nvSpPr>
        <p:spPr>
          <a:xfrm>
            <a:off x="5359276" y="306775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27009</a:t>
            </a:r>
          </a:p>
        </p:txBody>
      </p:sp>
      <p:sp>
        <p:nvSpPr>
          <p:cNvPr id="10" name="Rechteck 9"/>
          <p:cNvSpPr/>
          <p:nvPr/>
        </p:nvSpPr>
        <p:spPr>
          <a:xfrm>
            <a:off x="3134236" y="355543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27002</a:t>
            </a:r>
          </a:p>
        </p:txBody>
      </p:sp>
      <p:sp>
        <p:nvSpPr>
          <p:cNvPr id="11" name="Rechteck 10"/>
          <p:cNvSpPr/>
          <p:nvPr/>
        </p:nvSpPr>
        <p:spPr>
          <a:xfrm>
            <a:off x="1323831" y="2580078"/>
            <a:ext cx="1645920" cy="335280"/>
          </a:xfrm>
          <a:prstGeom prst="rect">
            <a:avLst/>
          </a:prstGeom>
          <a:solidFill>
            <a:schemeClr val="accent3">
              <a:lumMod val="75000"/>
            </a:schemeClr>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b="1" dirty="0" err="1">
                <a:solidFill>
                  <a:schemeClr val="bg1"/>
                </a:solidFill>
              </a:rPr>
              <a:t>Termes</a:t>
            </a:r>
            <a:r>
              <a:rPr lang="de-DE" sz="1200" b="1" dirty="0">
                <a:solidFill>
                  <a:schemeClr val="bg1"/>
                </a:solidFill>
              </a:rPr>
              <a:t> </a:t>
            </a:r>
            <a:r>
              <a:rPr lang="de-DE" sz="1200" b="1" dirty="0" err="1">
                <a:solidFill>
                  <a:schemeClr val="bg1"/>
                </a:solidFill>
              </a:rPr>
              <a:t>usuels</a:t>
            </a:r>
            <a:endParaRPr lang="de-DE" sz="1200" b="1" dirty="0">
              <a:solidFill>
                <a:schemeClr val="bg1"/>
              </a:solidFill>
            </a:endParaRPr>
          </a:p>
        </p:txBody>
      </p:sp>
      <p:sp>
        <p:nvSpPr>
          <p:cNvPr id="12" name="Rechteck 11"/>
          <p:cNvSpPr/>
          <p:nvPr/>
        </p:nvSpPr>
        <p:spPr>
          <a:xfrm>
            <a:off x="1323831" y="3088078"/>
            <a:ext cx="1645920" cy="314960"/>
          </a:xfrm>
          <a:prstGeom prst="rect">
            <a:avLst/>
          </a:prstGeom>
          <a:solidFill>
            <a:schemeClr val="accent3">
              <a:lumMod val="75000"/>
            </a:schemeClr>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b="1" dirty="0" err="1">
                <a:solidFill>
                  <a:schemeClr val="bg1"/>
                </a:solidFill>
              </a:rPr>
              <a:t>Formule</a:t>
            </a:r>
            <a:r>
              <a:rPr lang="de-DE" sz="1200" b="1" dirty="0">
                <a:solidFill>
                  <a:schemeClr val="bg1"/>
                </a:solidFill>
              </a:rPr>
              <a:t> </a:t>
            </a:r>
            <a:r>
              <a:rPr lang="de-DE" sz="1200" b="1" dirty="0" err="1">
                <a:solidFill>
                  <a:schemeClr val="bg1"/>
                </a:solidFill>
              </a:rPr>
              <a:t>standard</a:t>
            </a:r>
            <a:endParaRPr lang="de-DE" sz="1200" b="1" dirty="0">
              <a:solidFill>
                <a:schemeClr val="bg1"/>
              </a:solidFill>
            </a:endParaRPr>
          </a:p>
        </p:txBody>
      </p:sp>
      <p:sp>
        <p:nvSpPr>
          <p:cNvPr id="13" name="Rechteck 12"/>
          <p:cNvSpPr/>
          <p:nvPr/>
        </p:nvSpPr>
        <p:spPr>
          <a:xfrm>
            <a:off x="4246756" y="355543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27003</a:t>
            </a:r>
          </a:p>
        </p:txBody>
      </p:sp>
      <p:sp>
        <p:nvSpPr>
          <p:cNvPr id="14" name="Rechteck 13"/>
          <p:cNvSpPr/>
          <p:nvPr/>
        </p:nvSpPr>
        <p:spPr>
          <a:xfrm>
            <a:off x="5359276" y="355543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27004</a:t>
            </a:r>
          </a:p>
        </p:txBody>
      </p:sp>
      <p:sp>
        <p:nvSpPr>
          <p:cNvPr id="15" name="Rechteck 14"/>
          <p:cNvSpPr/>
          <p:nvPr/>
        </p:nvSpPr>
        <p:spPr>
          <a:xfrm>
            <a:off x="6466716" y="355543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27005</a:t>
            </a:r>
          </a:p>
        </p:txBody>
      </p:sp>
      <p:sp>
        <p:nvSpPr>
          <p:cNvPr id="16" name="Rechteck 15"/>
          <p:cNvSpPr/>
          <p:nvPr/>
        </p:nvSpPr>
        <p:spPr>
          <a:xfrm>
            <a:off x="7584316" y="355543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27007</a:t>
            </a:r>
          </a:p>
        </p:txBody>
      </p:sp>
      <p:sp>
        <p:nvSpPr>
          <p:cNvPr id="17" name="Rechteck 16"/>
          <p:cNvSpPr/>
          <p:nvPr/>
        </p:nvSpPr>
        <p:spPr>
          <a:xfrm>
            <a:off x="3134236" y="404311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27013</a:t>
            </a:r>
          </a:p>
        </p:txBody>
      </p:sp>
      <p:sp>
        <p:nvSpPr>
          <p:cNvPr id="18" name="Rechteck 17"/>
          <p:cNvSpPr/>
          <p:nvPr/>
        </p:nvSpPr>
        <p:spPr>
          <a:xfrm>
            <a:off x="4246756" y="404311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27014</a:t>
            </a:r>
          </a:p>
        </p:txBody>
      </p:sp>
      <p:sp>
        <p:nvSpPr>
          <p:cNvPr id="19" name="Rechteck 18"/>
          <p:cNvSpPr/>
          <p:nvPr/>
        </p:nvSpPr>
        <p:spPr>
          <a:xfrm>
            <a:off x="5359276" y="404311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27016</a:t>
            </a:r>
          </a:p>
        </p:txBody>
      </p:sp>
      <p:sp>
        <p:nvSpPr>
          <p:cNvPr id="20" name="Rechteck 19"/>
          <p:cNvSpPr/>
          <p:nvPr/>
        </p:nvSpPr>
        <p:spPr>
          <a:xfrm>
            <a:off x="1323831" y="3555438"/>
            <a:ext cx="1645920" cy="822960"/>
          </a:xfrm>
          <a:prstGeom prst="rect">
            <a:avLst/>
          </a:prstGeom>
          <a:solidFill>
            <a:schemeClr val="accent3">
              <a:lumMod val="75000"/>
            </a:schemeClr>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b="1" dirty="0" err="1">
                <a:solidFill>
                  <a:schemeClr val="bg1"/>
                </a:solidFill>
              </a:rPr>
              <a:t>Ligne</a:t>
            </a:r>
            <a:r>
              <a:rPr lang="de-DE" sz="1200" b="1" dirty="0">
                <a:solidFill>
                  <a:schemeClr val="bg1"/>
                </a:solidFill>
              </a:rPr>
              <a:t> </a:t>
            </a:r>
            <a:r>
              <a:rPr lang="de-DE" sz="1200" b="1" dirty="0" err="1">
                <a:solidFill>
                  <a:schemeClr val="bg1"/>
                </a:solidFill>
              </a:rPr>
              <a:t>directirce</a:t>
            </a:r>
            <a:endParaRPr lang="de-DE" sz="1200" b="1" dirty="0">
              <a:solidFill>
                <a:schemeClr val="bg1"/>
              </a:solidFill>
            </a:endParaRPr>
          </a:p>
        </p:txBody>
      </p:sp>
      <p:sp>
        <p:nvSpPr>
          <p:cNvPr id="21" name="Rechteck 20"/>
          <p:cNvSpPr/>
          <p:nvPr/>
        </p:nvSpPr>
        <p:spPr>
          <a:xfrm>
            <a:off x="1323831" y="4550392"/>
            <a:ext cx="1645920" cy="314960"/>
          </a:xfrm>
          <a:prstGeom prst="rect">
            <a:avLst/>
          </a:prstGeom>
          <a:solidFill>
            <a:schemeClr val="accent3">
              <a:lumMod val="75000"/>
            </a:schemeClr>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b="1" dirty="0" err="1">
                <a:solidFill>
                  <a:schemeClr val="bg1"/>
                </a:solidFill>
              </a:rPr>
              <a:t>Sectoriel</a:t>
            </a:r>
            <a:endParaRPr lang="de-DE" sz="1200" b="1" dirty="0">
              <a:solidFill>
                <a:schemeClr val="bg1"/>
              </a:solidFill>
            </a:endParaRPr>
          </a:p>
        </p:txBody>
      </p:sp>
      <p:sp>
        <p:nvSpPr>
          <p:cNvPr id="22" name="Rechteck 21"/>
          <p:cNvSpPr/>
          <p:nvPr/>
        </p:nvSpPr>
        <p:spPr>
          <a:xfrm>
            <a:off x="3134236" y="4550392"/>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27010</a:t>
            </a:r>
          </a:p>
        </p:txBody>
      </p:sp>
      <p:sp>
        <p:nvSpPr>
          <p:cNvPr id="23" name="Rechteck 22"/>
          <p:cNvSpPr/>
          <p:nvPr/>
        </p:nvSpPr>
        <p:spPr>
          <a:xfrm>
            <a:off x="4246756" y="4540232"/>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27011</a:t>
            </a:r>
          </a:p>
        </p:txBody>
      </p:sp>
      <p:sp>
        <p:nvSpPr>
          <p:cNvPr id="24" name="Rechteck 23"/>
          <p:cNvSpPr/>
          <p:nvPr/>
        </p:nvSpPr>
        <p:spPr>
          <a:xfrm>
            <a:off x="5359276" y="4540232"/>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27015</a:t>
            </a:r>
          </a:p>
        </p:txBody>
      </p:sp>
      <p:sp>
        <p:nvSpPr>
          <p:cNvPr id="25" name="Rechteck 24"/>
          <p:cNvSpPr/>
          <p:nvPr/>
        </p:nvSpPr>
        <p:spPr>
          <a:xfrm>
            <a:off x="6466716" y="4540232"/>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27017</a:t>
            </a:r>
          </a:p>
        </p:txBody>
      </p:sp>
      <p:sp>
        <p:nvSpPr>
          <p:cNvPr id="26" name="Rechteck 25"/>
          <p:cNvSpPr/>
          <p:nvPr/>
        </p:nvSpPr>
        <p:spPr>
          <a:xfrm>
            <a:off x="7584316" y="4540232"/>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27018</a:t>
            </a:r>
          </a:p>
        </p:txBody>
      </p:sp>
      <p:sp>
        <p:nvSpPr>
          <p:cNvPr id="27" name="Rechteck 26"/>
          <p:cNvSpPr/>
          <p:nvPr/>
        </p:nvSpPr>
        <p:spPr>
          <a:xfrm>
            <a:off x="899283" y="5048958"/>
            <a:ext cx="2070468" cy="822960"/>
          </a:xfrm>
          <a:prstGeom prst="rect">
            <a:avLst/>
          </a:prstGeom>
          <a:solidFill>
            <a:schemeClr val="accent3">
              <a:lumMod val="75000"/>
            </a:schemeClr>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b="1" dirty="0" err="1">
                <a:solidFill>
                  <a:schemeClr val="bg1"/>
                </a:solidFill>
              </a:rPr>
              <a:t>Lignes</a:t>
            </a:r>
            <a:r>
              <a:rPr lang="de-DE" sz="1200" b="1" dirty="0">
                <a:solidFill>
                  <a:schemeClr val="bg1"/>
                </a:solidFill>
              </a:rPr>
              <a:t> </a:t>
            </a:r>
            <a:r>
              <a:rPr lang="de-DE" sz="1200" b="1" dirty="0" err="1">
                <a:solidFill>
                  <a:schemeClr val="bg1"/>
                </a:solidFill>
              </a:rPr>
              <a:t>directrices</a:t>
            </a:r>
            <a:r>
              <a:rPr lang="de-DE" sz="1200" b="1" dirty="0">
                <a:solidFill>
                  <a:schemeClr val="bg1"/>
                </a:solidFill>
              </a:rPr>
              <a:t> </a:t>
            </a:r>
            <a:r>
              <a:rPr lang="de-DE" sz="1200" b="1" dirty="0" err="1">
                <a:solidFill>
                  <a:schemeClr val="bg1"/>
                </a:solidFill>
              </a:rPr>
              <a:t>standards</a:t>
            </a:r>
            <a:r>
              <a:rPr lang="de-DE" sz="1200" b="1" dirty="0">
                <a:solidFill>
                  <a:schemeClr val="bg1"/>
                </a:solidFill>
              </a:rPr>
              <a:t>  </a:t>
            </a:r>
            <a:r>
              <a:rPr lang="de-DE" sz="1200" b="1" dirty="0" err="1">
                <a:solidFill>
                  <a:schemeClr val="bg1"/>
                </a:solidFill>
              </a:rPr>
              <a:t>axées</a:t>
            </a:r>
            <a:r>
              <a:rPr lang="de-DE" sz="1200" b="1" dirty="0">
                <a:solidFill>
                  <a:schemeClr val="bg1"/>
                </a:solidFill>
              </a:rPr>
              <a:t> </a:t>
            </a:r>
            <a:r>
              <a:rPr lang="de-DE" sz="1200" b="1" dirty="0" err="1">
                <a:solidFill>
                  <a:schemeClr val="bg1"/>
                </a:solidFill>
              </a:rPr>
              <a:t>sur</a:t>
            </a:r>
            <a:r>
              <a:rPr lang="de-DE" sz="1200" b="1" dirty="0">
                <a:solidFill>
                  <a:schemeClr val="bg1"/>
                </a:solidFill>
              </a:rPr>
              <a:t> les </a:t>
            </a:r>
            <a:r>
              <a:rPr lang="de-DE" sz="1200" b="1" dirty="0" err="1">
                <a:solidFill>
                  <a:schemeClr val="bg1"/>
                </a:solidFill>
              </a:rPr>
              <a:t>activités</a:t>
            </a:r>
            <a:endParaRPr lang="de-DE" sz="1200" b="1" dirty="0">
              <a:solidFill>
                <a:schemeClr val="bg1"/>
              </a:solidFill>
            </a:endParaRPr>
          </a:p>
        </p:txBody>
      </p:sp>
      <p:sp>
        <p:nvSpPr>
          <p:cNvPr id="28" name="Rechteck 27"/>
          <p:cNvSpPr/>
          <p:nvPr/>
        </p:nvSpPr>
        <p:spPr>
          <a:xfrm rot="16200000">
            <a:off x="-65554" y="3544915"/>
            <a:ext cx="2285274" cy="355600"/>
          </a:xfrm>
          <a:prstGeom prst="rect">
            <a:avLst/>
          </a:prstGeom>
          <a:solidFill>
            <a:schemeClr val="accent3">
              <a:lumMod val="75000"/>
            </a:schemeClr>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b="1" dirty="0" err="1">
                <a:solidFill>
                  <a:schemeClr val="bg1"/>
                </a:solidFill>
              </a:rPr>
              <a:t>Famille</a:t>
            </a:r>
            <a:r>
              <a:rPr lang="de-DE" sz="1200" b="1" dirty="0">
                <a:solidFill>
                  <a:schemeClr val="bg1"/>
                </a:solidFill>
              </a:rPr>
              <a:t> de </a:t>
            </a:r>
            <a:r>
              <a:rPr lang="de-DE" sz="1200" b="1" dirty="0" err="1">
                <a:solidFill>
                  <a:schemeClr val="bg1"/>
                </a:solidFill>
              </a:rPr>
              <a:t>normes</a:t>
            </a:r>
            <a:r>
              <a:rPr lang="de-DE" sz="1200" b="1" dirty="0">
                <a:solidFill>
                  <a:schemeClr val="bg1"/>
                </a:solidFill>
              </a:rPr>
              <a:t> ISMS</a:t>
            </a:r>
          </a:p>
        </p:txBody>
      </p:sp>
      <p:sp>
        <p:nvSpPr>
          <p:cNvPr id="29" name="Rechteck 28"/>
          <p:cNvSpPr/>
          <p:nvPr/>
        </p:nvSpPr>
        <p:spPr>
          <a:xfrm>
            <a:off x="3134236" y="504895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27037</a:t>
            </a:r>
          </a:p>
        </p:txBody>
      </p:sp>
      <p:sp>
        <p:nvSpPr>
          <p:cNvPr id="30" name="Rechteck 29"/>
          <p:cNvSpPr/>
          <p:nvPr/>
        </p:nvSpPr>
        <p:spPr>
          <a:xfrm>
            <a:off x="3134236" y="553663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27038</a:t>
            </a:r>
          </a:p>
        </p:txBody>
      </p:sp>
      <p:sp>
        <p:nvSpPr>
          <p:cNvPr id="31" name="Rechteck 30"/>
          <p:cNvSpPr/>
          <p:nvPr/>
        </p:nvSpPr>
        <p:spPr>
          <a:xfrm>
            <a:off x="4246756" y="504895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27040</a:t>
            </a:r>
          </a:p>
        </p:txBody>
      </p:sp>
      <p:sp>
        <p:nvSpPr>
          <p:cNvPr id="32" name="Rechteck 31"/>
          <p:cNvSpPr/>
          <p:nvPr/>
        </p:nvSpPr>
        <p:spPr>
          <a:xfrm>
            <a:off x="4246756" y="553663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27041</a:t>
            </a:r>
          </a:p>
        </p:txBody>
      </p:sp>
      <p:sp>
        <p:nvSpPr>
          <p:cNvPr id="33" name="Rechteck 32"/>
          <p:cNvSpPr/>
          <p:nvPr/>
        </p:nvSpPr>
        <p:spPr>
          <a:xfrm>
            <a:off x="5359276" y="504895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27043</a:t>
            </a:r>
          </a:p>
        </p:txBody>
      </p:sp>
      <p:sp>
        <p:nvSpPr>
          <p:cNvPr id="34" name="Rechteck 33"/>
          <p:cNvSpPr/>
          <p:nvPr/>
        </p:nvSpPr>
        <p:spPr>
          <a:xfrm>
            <a:off x="8701916" y="4540232"/>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27019</a:t>
            </a:r>
          </a:p>
        </p:txBody>
      </p:sp>
      <p:sp>
        <p:nvSpPr>
          <p:cNvPr id="35" name="Rechteck 34"/>
          <p:cNvSpPr/>
          <p:nvPr/>
        </p:nvSpPr>
        <p:spPr>
          <a:xfrm>
            <a:off x="5359275" y="553663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27044</a:t>
            </a:r>
          </a:p>
        </p:txBody>
      </p:sp>
      <p:sp>
        <p:nvSpPr>
          <p:cNvPr id="36" name="Gefaltete Ecke 35"/>
          <p:cNvSpPr/>
          <p:nvPr/>
        </p:nvSpPr>
        <p:spPr>
          <a:xfrm rot="291629">
            <a:off x="8108943" y="2461252"/>
            <a:ext cx="1401520" cy="937550"/>
          </a:xfrm>
          <a:prstGeom prst="foldedCorner">
            <a:avLst/>
          </a:prstGeom>
          <a:solidFill>
            <a:srgbClr val="FFC000"/>
          </a:solidFill>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200" b="1" dirty="0">
                <a:solidFill>
                  <a:schemeClr val="tx1"/>
                </a:solidFill>
              </a:rPr>
              <a:t>Aucune exigence particulière</a:t>
            </a:r>
          </a:p>
          <a:p>
            <a:pPr algn="ctr"/>
            <a:r>
              <a:rPr lang="fr-FR" sz="1200" b="1" dirty="0">
                <a:solidFill>
                  <a:schemeClr val="tx1"/>
                </a:solidFill>
              </a:rPr>
              <a:t> </a:t>
            </a:r>
            <a:r>
              <a:rPr lang="de-DE" sz="1200" b="1" dirty="0">
                <a:solidFill>
                  <a:schemeClr val="tx1"/>
                </a:solidFill>
              </a:rPr>
              <a:t>(PME)  </a:t>
            </a:r>
          </a:p>
        </p:txBody>
      </p:sp>
      <p:sp>
        <p:nvSpPr>
          <p:cNvPr id="37" name="Rechteck 36"/>
          <p:cNvSpPr/>
          <p:nvPr/>
        </p:nvSpPr>
        <p:spPr>
          <a:xfrm>
            <a:off x="899282" y="1567934"/>
            <a:ext cx="4221990" cy="523220"/>
          </a:xfrm>
          <a:prstGeom prst="rect">
            <a:avLst/>
          </a:prstGeom>
        </p:spPr>
        <p:txBody>
          <a:bodyPr wrap="none">
            <a:spAutoFit/>
          </a:bodyPr>
          <a:lstStyle/>
          <a:p>
            <a:r>
              <a:rPr lang="de-DE" sz="2800" b="1" dirty="0" err="1"/>
              <a:t>Certification</a:t>
            </a:r>
            <a:r>
              <a:rPr lang="de-DE" sz="2800" b="1" dirty="0"/>
              <a:t> ISO/CEI 27001</a:t>
            </a:r>
          </a:p>
        </p:txBody>
      </p:sp>
      <p:pic>
        <p:nvPicPr>
          <p:cNvPr id="38" name="Grafik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Tree>
    <p:extLst>
      <p:ext uri="{BB962C8B-B14F-4D97-AF65-F5344CB8AC3E}">
        <p14:creationId xmlns:p14="http://schemas.microsoft.com/office/powerpoint/2010/main" val="180776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sz="3200" dirty="0">
                <a:solidFill>
                  <a:schemeClr val="accent1"/>
                </a:solidFill>
              </a:rPr>
              <a:t>L'humain en interface avec la technologie</a:t>
            </a:r>
            <a:endParaRPr lang="de-DE" dirty="0"/>
          </a:p>
        </p:txBody>
      </p:sp>
      <p:sp>
        <p:nvSpPr>
          <p:cNvPr id="3" name="Datumsplatzhalter 2"/>
          <p:cNvSpPr>
            <a:spLocks noGrp="1"/>
          </p:cNvSpPr>
          <p:nvPr>
            <p:ph type="dt" sz="half" idx="10"/>
          </p:nvPr>
        </p:nvSpPr>
        <p:spPr/>
        <p:txBody>
          <a:bodyPr/>
          <a:lstStyle/>
          <a:p>
            <a:r>
              <a:rPr lang="fr-FR"/>
              <a:t>Paris 2018</a:t>
            </a:r>
            <a:endParaRPr lang="fr-FR" dirty="0"/>
          </a:p>
        </p:txBody>
      </p:sp>
      <p:sp>
        <p:nvSpPr>
          <p:cNvPr id="4" name="Fußzeilenplatzhalter 3"/>
          <p:cNvSpPr>
            <a:spLocks noGrp="1"/>
          </p:cNvSpPr>
          <p:nvPr>
            <p:ph type="ftr" sz="quarter" idx="11"/>
          </p:nvPr>
        </p:nvSpPr>
        <p:spPr/>
        <p:txBody>
          <a:bodyPr/>
          <a:lstStyle/>
          <a:p>
            <a:r>
              <a:rPr lang="fr-FR"/>
              <a:t>I The Next Tech Law Revolution I</a:t>
            </a:r>
            <a:endParaRPr lang="fr-FR" dirty="0"/>
          </a:p>
        </p:txBody>
      </p:sp>
      <p:sp>
        <p:nvSpPr>
          <p:cNvPr id="5" name="Foliennummernplatzhalter 4"/>
          <p:cNvSpPr>
            <a:spLocks noGrp="1"/>
          </p:cNvSpPr>
          <p:nvPr>
            <p:ph type="sldNum" sz="quarter" idx="12"/>
          </p:nvPr>
        </p:nvSpPr>
        <p:spPr/>
        <p:txBody>
          <a:bodyPr/>
          <a:lstStyle/>
          <a:p>
            <a:fld id="{DE8468DB-4243-4B31-BCEA-CCDEAA782BAE}" type="slidenum">
              <a:rPr lang="fr-FR" smtClean="0"/>
              <a:pPr/>
              <a:t>9</a:t>
            </a:fld>
            <a:endParaRPr lang="fr-F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7651" y="2289350"/>
            <a:ext cx="2807204" cy="3326004"/>
          </a:xfrm>
          <a:prstGeom prst="rect">
            <a:avLst/>
          </a:prstGeom>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pic>
      <p:sp>
        <p:nvSpPr>
          <p:cNvPr id="7" name="Rechteck 6"/>
          <p:cNvSpPr/>
          <p:nvPr/>
        </p:nvSpPr>
        <p:spPr>
          <a:xfrm>
            <a:off x="857353" y="2136950"/>
            <a:ext cx="8077499" cy="4154984"/>
          </a:xfrm>
          <a:prstGeom prst="rect">
            <a:avLst/>
          </a:prstGeom>
        </p:spPr>
        <p:txBody>
          <a:bodyPr wrap="square">
            <a:spAutoFit/>
          </a:bodyPr>
          <a:lstStyle/>
          <a:p>
            <a:r>
              <a:rPr lang="fr-FR" sz="1600" dirty="0">
                <a:sym typeface="Wingdings" panose="05000000000000000000" pitchFamily="2" charset="2"/>
              </a:rPr>
              <a:t>L'application des profils IT-</a:t>
            </a:r>
            <a:r>
              <a:rPr lang="fr-FR" sz="1600" dirty="0" err="1">
                <a:sym typeface="Wingdings" panose="05000000000000000000" pitchFamily="2" charset="2"/>
              </a:rPr>
              <a:t>Grundschutz</a:t>
            </a:r>
            <a:r>
              <a:rPr lang="fr-FR" sz="1600" dirty="0">
                <a:sym typeface="Wingdings" panose="05000000000000000000" pitchFamily="2" charset="2"/>
              </a:rPr>
              <a:t> nécessite les éléments suivants :</a:t>
            </a:r>
          </a:p>
          <a:p>
            <a:endParaRPr lang="de-DE" sz="1600" dirty="0">
              <a:sym typeface="Wingdings" panose="05000000000000000000" pitchFamily="2" charset="2"/>
            </a:endParaRPr>
          </a:p>
          <a:p>
            <a:pPr marL="342900" indent="-342900">
              <a:buAutoNum type="arabicPeriod"/>
            </a:pPr>
            <a:r>
              <a:rPr lang="de-DE" sz="1600" b="1" dirty="0" err="1">
                <a:sym typeface="Wingdings" panose="05000000000000000000" pitchFamily="2" charset="2"/>
              </a:rPr>
              <a:t>Une</a:t>
            </a:r>
            <a:r>
              <a:rPr lang="de-DE" sz="1600" b="1" dirty="0">
                <a:sym typeface="Wingdings" panose="05000000000000000000" pitchFamily="2" charset="2"/>
              </a:rPr>
              <a:t> </a:t>
            </a:r>
            <a:r>
              <a:rPr lang="de-DE" sz="1600" b="1" dirty="0" err="1">
                <a:sym typeface="Wingdings" panose="05000000000000000000" pitchFamily="2" charset="2"/>
              </a:rPr>
              <a:t>expertise</a:t>
            </a:r>
            <a:r>
              <a:rPr lang="de-DE" sz="1600" b="1" dirty="0">
                <a:sym typeface="Wingdings" panose="05000000000000000000" pitchFamily="2" charset="2"/>
              </a:rPr>
              <a:t> </a:t>
            </a:r>
            <a:r>
              <a:rPr lang="de-DE" sz="1600" b="1" dirty="0" err="1">
                <a:sym typeface="Wingdings" panose="05000000000000000000" pitchFamily="2" charset="2"/>
              </a:rPr>
              <a:t>réduite</a:t>
            </a:r>
            <a:r>
              <a:rPr lang="de-DE" sz="1600" b="1" dirty="0">
                <a:sym typeface="Wingdings" panose="05000000000000000000" pitchFamily="2" charset="2"/>
              </a:rPr>
              <a:t> en </a:t>
            </a:r>
            <a:r>
              <a:rPr lang="de-DE" sz="1600" b="1" dirty="0" err="1">
                <a:sym typeface="Wingdings" panose="05000000000000000000" pitchFamily="2" charset="2"/>
              </a:rPr>
              <a:t>matière</a:t>
            </a:r>
            <a:r>
              <a:rPr lang="de-DE" sz="1600" b="1" dirty="0">
                <a:sym typeface="Wingdings" panose="05000000000000000000" pitchFamily="2" charset="2"/>
              </a:rPr>
              <a:t> de </a:t>
            </a:r>
            <a:r>
              <a:rPr lang="de-DE" sz="1600" b="1" dirty="0" err="1">
                <a:sym typeface="Wingdings" panose="05000000000000000000" pitchFamily="2" charset="2"/>
              </a:rPr>
              <a:t>sécurité</a:t>
            </a:r>
            <a:endParaRPr lang="de-DE" sz="1600" b="1" dirty="0">
              <a:sym typeface="Wingdings" panose="05000000000000000000" pitchFamily="2" charset="2"/>
            </a:endParaRPr>
          </a:p>
          <a:p>
            <a:pPr marL="171450" indent="-171450">
              <a:buClr>
                <a:schemeClr val="accent1"/>
              </a:buClr>
              <a:buFont typeface="Wingdings" panose="05000000000000000000" pitchFamily="2" charset="2"/>
              <a:buChar char="§"/>
            </a:pPr>
            <a:r>
              <a:rPr lang="fr-FR" sz="1600" dirty="0">
                <a:sym typeface="Wingdings" panose="05000000000000000000" pitchFamily="2" charset="2"/>
              </a:rPr>
              <a:t>Base : IT-</a:t>
            </a:r>
            <a:r>
              <a:rPr lang="fr-FR" sz="1600" dirty="0" err="1">
                <a:sym typeface="Wingdings" panose="05000000000000000000" pitchFamily="2" charset="2"/>
              </a:rPr>
              <a:t>Grundschutz</a:t>
            </a:r>
            <a:endParaRPr lang="fr-FR" sz="1600" dirty="0">
              <a:sym typeface="Wingdings" panose="05000000000000000000" pitchFamily="2" charset="2"/>
            </a:endParaRPr>
          </a:p>
          <a:p>
            <a:pPr marL="171450" indent="-171450">
              <a:buClr>
                <a:schemeClr val="accent1"/>
              </a:buClr>
              <a:buFont typeface="Wingdings" panose="05000000000000000000" pitchFamily="2" charset="2"/>
              <a:buChar char="§"/>
            </a:pPr>
            <a:r>
              <a:rPr lang="fr-FR" sz="1600" dirty="0">
                <a:sym typeface="Wingdings" panose="05000000000000000000" pitchFamily="2" charset="2"/>
              </a:rPr>
              <a:t>Analyse des risques uniquement dans des cas exceptionnels </a:t>
            </a:r>
          </a:p>
          <a:p>
            <a:pPr marL="171450" indent="-171450">
              <a:buClr>
                <a:schemeClr val="accent1"/>
              </a:buClr>
              <a:buFont typeface="Wingdings" panose="05000000000000000000" pitchFamily="2" charset="2"/>
              <a:buChar char="§"/>
            </a:pPr>
            <a:r>
              <a:rPr lang="fr-FR" sz="1600" dirty="0">
                <a:sym typeface="Wingdings" panose="05000000000000000000" pitchFamily="2" charset="2"/>
              </a:rPr>
              <a:t>Assistance sectorielle spécifique pour la réalisation d'analyses de risques</a:t>
            </a:r>
          </a:p>
          <a:p>
            <a:pPr marL="171450" indent="-171450">
              <a:buClr>
                <a:schemeClr val="accent1"/>
              </a:buClr>
              <a:buFont typeface="Wingdings" panose="05000000000000000000" pitchFamily="2" charset="2"/>
              <a:buChar char="§"/>
            </a:pPr>
            <a:endParaRPr lang="de-DE" sz="1600" dirty="0">
              <a:sym typeface="Wingdings" panose="05000000000000000000" pitchFamily="2" charset="2"/>
            </a:endParaRPr>
          </a:p>
          <a:p>
            <a:pPr marL="342900" indent="-342900">
              <a:buFont typeface="+mj-lt"/>
              <a:buAutoNum type="arabicPeriod" startAt="2"/>
            </a:pPr>
            <a:r>
              <a:rPr lang="de-DE" sz="1600" b="1" dirty="0" err="1">
                <a:sym typeface="Wingdings" panose="05000000000000000000" pitchFamily="2" charset="2"/>
              </a:rPr>
              <a:t>Peu</a:t>
            </a:r>
            <a:r>
              <a:rPr lang="de-DE" sz="1600" b="1" dirty="0">
                <a:sym typeface="Wingdings" panose="05000000000000000000" pitchFamily="2" charset="2"/>
              </a:rPr>
              <a:t> de </a:t>
            </a:r>
            <a:r>
              <a:rPr lang="de-DE" sz="1600" b="1" dirty="0" err="1">
                <a:sym typeface="Wingdings" panose="05000000000000000000" pitchFamily="2" charset="2"/>
              </a:rPr>
              <a:t>temps</a:t>
            </a:r>
            <a:endParaRPr lang="de-DE" sz="1600" b="1" dirty="0">
              <a:sym typeface="Wingdings" panose="05000000000000000000" pitchFamily="2" charset="2"/>
            </a:endParaRPr>
          </a:p>
          <a:p>
            <a:pPr marL="171450" indent="-171450">
              <a:buClr>
                <a:schemeClr val="accent1"/>
              </a:buClr>
              <a:buFont typeface="Wingdings" panose="05000000000000000000" pitchFamily="2" charset="2"/>
              <a:buChar char="§"/>
            </a:pPr>
            <a:r>
              <a:rPr lang="fr-FR" sz="1600" dirty="0">
                <a:sym typeface="Wingdings" panose="05000000000000000000" pitchFamily="2" charset="2"/>
              </a:rPr>
              <a:t>Idée de base des profils, libère les utilisateurs de leur devoir de concevoir des modèles.</a:t>
            </a:r>
          </a:p>
          <a:p>
            <a:pPr marL="171450" indent="-171450">
              <a:buClr>
                <a:schemeClr val="accent1"/>
              </a:buClr>
              <a:buFont typeface="Wingdings" panose="05000000000000000000" pitchFamily="2" charset="2"/>
              <a:buChar char="§"/>
            </a:pPr>
            <a:r>
              <a:rPr lang="fr-FR" sz="1600" dirty="0">
                <a:sym typeface="Wingdings" panose="05000000000000000000" pitchFamily="2" charset="2"/>
              </a:rPr>
              <a:t>Ajustement de haute précision des modèles en choisissant une lunette homogène.</a:t>
            </a:r>
          </a:p>
          <a:p>
            <a:pPr>
              <a:buClr>
                <a:schemeClr val="accent1"/>
              </a:buClr>
            </a:pPr>
            <a:endParaRPr lang="de-DE" sz="1600" dirty="0">
              <a:sym typeface="Wingdings" panose="05000000000000000000" pitchFamily="2" charset="2"/>
            </a:endParaRPr>
          </a:p>
          <a:p>
            <a:pPr marL="342900" indent="-342900">
              <a:buFont typeface="+mj-lt"/>
              <a:buAutoNum type="arabicPeriod" startAt="3"/>
            </a:pPr>
            <a:r>
              <a:rPr lang="de-DE" sz="1600" b="1" dirty="0" err="1">
                <a:sym typeface="Wingdings" panose="05000000000000000000" pitchFamily="2" charset="2"/>
              </a:rPr>
              <a:t>Peu</a:t>
            </a:r>
            <a:r>
              <a:rPr lang="de-DE" sz="1600" b="1" dirty="0">
                <a:sym typeface="Wingdings" panose="05000000000000000000" pitchFamily="2" charset="2"/>
              </a:rPr>
              <a:t> de </a:t>
            </a:r>
            <a:r>
              <a:rPr lang="de-DE" sz="1600" b="1" dirty="0" err="1">
                <a:sym typeface="Wingdings" panose="05000000000000000000" pitchFamily="2" charset="2"/>
              </a:rPr>
              <a:t>documentation</a:t>
            </a:r>
            <a:endParaRPr lang="de-DE" sz="1600" b="1" dirty="0">
              <a:sym typeface="Wingdings" panose="05000000000000000000" pitchFamily="2" charset="2"/>
            </a:endParaRPr>
          </a:p>
          <a:p>
            <a:pPr marL="171450" indent="-171450">
              <a:buClr>
                <a:schemeClr val="accent1"/>
              </a:buClr>
              <a:buFont typeface="Wingdings" panose="05000000000000000000" pitchFamily="2" charset="2"/>
              <a:buChar char="§"/>
            </a:pPr>
            <a:r>
              <a:rPr lang="fr-FR" sz="1600" dirty="0">
                <a:sym typeface="Wingdings" panose="05000000000000000000" pitchFamily="2" charset="2"/>
              </a:rPr>
              <a:t>Le profil crée de la documentation</a:t>
            </a:r>
          </a:p>
          <a:p>
            <a:pPr marL="171450" indent="-171450">
              <a:buClr>
                <a:schemeClr val="accent1"/>
              </a:buClr>
              <a:buFont typeface="Wingdings" panose="05000000000000000000" pitchFamily="2" charset="2"/>
              <a:buChar char="§"/>
            </a:pPr>
            <a:r>
              <a:rPr lang="fr-FR" sz="1600" dirty="0">
                <a:sym typeface="Wingdings" panose="05000000000000000000" pitchFamily="2" charset="2"/>
              </a:rPr>
              <a:t>Adaptation intuitive à l'utilisateur par cas d'utilisation.</a:t>
            </a:r>
          </a:p>
          <a:p>
            <a:pPr>
              <a:buClr>
                <a:schemeClr val="accent1"/>
              </a:buClr>
            </a:pPr>
            <a:endParaRPr lang="de-DE" sz="1000" dirty="0">
              <a:sym typeface="Wingdings" panose="05000000000000000000" pitchFamily="2" charset="2"/>
            </a:endParaRPr>
          </a:p>
          <a:p>
            <a:r>
              <a:rPr lang="de-DE" sz="1000" b="1" dirty="0"/>
              <a:t>Pilot Profile</a:t>
            </a:r>
            <a:endParaRPr lang="de-DE" sz="1000" dirty="0">
              <a:sym typeface="Wingdings" panose="05000000000000000000" pitchFamily="2" charset="2"/>
            </a:endParaRPr>
          </a:p>
          <a:p>
            <a:r>
              <a:rPr lang="de-DE" sz="1000" dirty="0">
                <a:hlinkClick r:id="rId3"/>
              </a:rPr>
              <a:t>https://www.bsi.bund.de/SharedDocs/Downloads/DE/BSI/Grundschutz/Hilfsmittel/Extern/Diplomarbeiten/Fluchs_Profil_Wasser.html</a:t>
            </a:r>
            <a:endParaRPr lang="de-DE" sz="1000" dirty="0"/>
          </a:p>
          <a:p>
            <a:endParaRPr lang="de-DE" sz="1000" dirty="0"/>
          </a:p>
        </p:txBody>
      </p:sp>
      <p:sp>
        <p:nvSpPr>
          <p:cNvPr id="8" name="Rechteck 7"/>
          <p:cNvSpPr/>
          <p:nvPr/>
        </p:nvSpPr>
        <p:spPr>
          <a:xfrm>
            <a:off x="857353" y="1565367"/>
            <a:ext cx="9850454" cy="523220"/>
          </a:xfrm>
          <a:prstGeom prst="rect">
            <a:avLst/>
          </a:prstGeom>
        </p:spPr>
        <p:txBody>
          <a:bodyPr wrap="none">
            <a:spAutoFit/>
          </a:bodyPr>
          <a:lstStyle/>
          <a:p>
            <a:r>
              <a:rPr lang="fr-FR" sz="2800" b="1" dirty="0"/>
              <a:t>IT-</a:t>
            </a:r>
            <a:r>
              <a:rPr lang="fr-FR" sz="2800" b="1" dirty="0" err="1"/>
              <a:t>Grundschutz</a:t>
            </a:r>
            <a:r>
              <a:rPr lang="fr-FR" sz="2800" b="1" dirty="0"/>
              <a:t> pour les PME (= petites et moyennes entreprises)</a:t>
            </a:r>
            <a:endParaRPr lang="de-DE" sz="2800" b="1" dirty="0"/>
          </a:p>
        </p:txBody>
      </p:sp>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Tree>
    <p:extLst>
      <p:ext uri="{BB962C8B-B14F-4D97-AF65-F5344CB8AC3E}">
        <p14:creationId xmlns:p14="http://schemas.microsoft.com/office/powerpoint/2010/main" val="406944355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359</TotalTime>
  <Words>1148</Words>
  <Application>Microsoft Office PowerPoint</Application>
  <PresentationFormat>Grand écran</PresentationFormat>
  <Paragraphs>132</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Gulim</vt:lpstr>
      <vt:lpstr>Arial</vt:lpstr>
      <vt:lpstr>Calibri</vt:lpstr>
      <vt:lpstr>Wingdings</vt:lpstr>
      <vt:lpstr>Thème Office</vt:lpstr>
      <vt:lpstr>Présentation PowerPoint</vt:lpstr>
      <vt:lpstr>L'humain en interface avec la technologie</vt:lpstr>
      <vt:lpstr>L'humain en interface avec la technologie</vt:lpstr>
      <vt:lpstr>L'humain en interface avec la technologie</vt:lpstr>
      <vt:lpstr>L'humain en interface avec la technologie</vt:lpstr>
      <vt:lpstr>L'humain en interface avec la technologie</vt:lpstr>
      <vt:lpstr>L'humain en interface avec la technologie</vt:lpstr>
      <vt:lpstr>L'humain en interface avec la technologie</vt:lpstr>
      <vt:lpstr>L'humain en interface avec la technologie</vt:lpstr>
      <vt:lpstr>L'humain en interface avec la technologie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latournerie wolfrom</dc:creator>
  <cp:lastModifiedBy>lwa</cp:lastModifiedBy>
  <cp:revision>47</cp:revision>
  <dcterms:created xsi:type="dcterms:W3CDTF">2018-04-20T10:45:39Z</dcterms:created>
  <dcterms:modified xsi:type="dcterms:W3CDTF">2018-06-05T08:47:50Z</dcterms:modified>
</cp:coreProperties>
</file>